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6">
  <p:sldMasterIdLst>
    <p:sldMasterId id="2147483648" r:id="rId1"/>
  </p:sldMasterIdLst>
  <p:notesMasterIdLst>
    <p:notesMasterId r:id="rId39"/>
  </p:notesMasterIdLst>
  <p:handoutMasterIdLst>
    <p:handoutMasterId r:id="rId40"/>
  </p:handoutMasterIdLst>
  <p:sldIdLst>
    <p:sldId id="256" r:id="rId2"/>
    <p:sldId id="257" r:id="rId3"/>
    <p:sldId id="259" r:id="rId4"/>
    <p:sldId id="260" r:id="rId5"/>
    <p:sldId id="261" r:id="rId6"/>
    <p:sldId id="262" r:id="rId7"/>
    <p:sldId id="263" r:id="rId8"/>
    <p:sldId id="264" r:id="rId9"/>
    <p:sldId id="266" r:id="rId10"/>
    <p:sldId id="269" r:id="rId11"/>
    <p:sldId id="270" r:id="rId12"/>
    <p:sldId id="295" r:id="rId13"/>
    <p:sldId id="271" r:id="rId14"/>
    <p:sldId id="272" r:id="rId15"/>
    <p:sldId id="273" r:id="rId16"/>
    <p:sldId id="282" r:id="rId17"/>
    <p:sldId id="284" r:id="rId18"/>
    <p:sldId id="298" r:id="rId19"/>
    <p:sldId id="296" r:id="rId20"/>
    <p:sldId id="311" r:id="rId21"/>
    <p:sldId id="285" r:id="rId22"/>
    <p:sldId id="286" r:id="rId23"/>
    <p:sldId id="299" r:id="rId24"/>
    <p:sldId id="312" r:id="rId25"/>
    <p:sldId id="314" r:id="rId26"/>
    <p:sldId id="287" r:id="rId27"/>
    <p:sldId id="288" r:id="rId28"/>
    <p:sldId id="292" r:id="rId29"/>
    <p:sldId id="310" r:id="rId30"/>
    <p:sldId id="274" r:id="rId31"/>
    <p:sldId id="315" r:id="rId32"/>
    <p:sldId id="276" r:id="rId33"/>
    <p:sldId id="306" r:id="rId34"/>
    <p:sldId id="293" r:id="rId35"/>
    <p:sldId id="307" r:id="rId36"/>
    <p:sldId id="308" r:id="rId37"/>
    <p:sldId id="294" r:id="rId38"/>
  </p:sldIdLst>
  <p:sldSz cx="18288000" cy="10287000"/>
  <p:notesSz cx="6858000" cy="9144000"/>
  <p:embeddedFontLst>
    <p:embeddedFont>
      <p:font typeface="Berlin Sans FB Demi" panose="020E0802020502020306" pitchFamily="34" charset="0"/>
      <p:bold r:id="rId41"/>
    </p:embeddedFont>
    <p:embeddedFont>
      <p:font typeface="Canva Sans" panose="020B0604020202020204" charset="0"/>
      <p:regular r:id="rId42"/>
    </p:embeddedFont>
    <p:embeddedFont>
      <p:font typeface="Canva Sans Bold" panose="020B0604020202020204" charset="0"/>
      <p:regular r:id="rId43"/>
    </p:embeddedFont>
    <p:embeddedFont>
      <p:font typeface="League Spartan" panose="020B0604020202020204" charset="0"/>
      <p:regular r:id="rId44"/>
    </p:embeddedFont>
    <p:embeddedFont>
      <p:font typeface="Lexend Deca" panose="020B0604020202020204" charset="0"/>
      <p:regular r:id="rId45"/>
    </p:embeddedFont>
    <p:embeddedFont>
      <p:font typeface="Roboto" panose="02000000000000000000" pitchFamily="2" charset="0"/>
      <p:regular r:id="rId46"/>
      <p:bold r:id="rId47"/>
      <p:italic r:id="rId48"/>
      <p:boldItalic r:id="rId49"/>
    </p:embeddedFont>
    <p:embeddedFont>
      <p:font typeface="Roboto Bold" panose="02000000000000000000"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22" autoAdjust="0"/>
  </p:normalViewPr>
  <p:slideViewPr>
    <p:cSldViewPr>
      <p:cViewPr varScale="1">
        <p:scale>
          <a:sx n="44" d="100"/>
          <a:sy n="44" d="100"/>
        </p:scale>
        <p:origin x="5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820339-8D77-B9D9-E5E9-0A70C23CEF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712BF6-5369-1B7C-9A71-4595F051BD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553947-735A-4758-A075-12871BDFA2D5}" type="datetimeFigureOut">
              <a:rPr lang="en-US" smtClean="0"/>
              <a:t>7/14/2025</a:t>
            </a:fld>
            <a:endParaRPr lang="en-US"/>
          </a:p>
        </p:txBody>
      </p:sp>
      <p:sp>
        <p:nvSpPr>
          <p:cNvPr id="4" name="Footer Placeholder 3">
            <a:extLst>
              <a:ext uri="{FF2B5EF4-FFF2-40B4-BE49-F238E27FC236}">
                <a16:creationId xmlns:a16="http://schemas.microsoft.com/office/drawing/2014/main" id="{C4E28FD5-7D2B-B35D-6793-BB4206B541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F1D585-0179-9661-31E7-5ABEA433CD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CDD664-A444-4086-AB08-C77643F8C364}" type="slidenum">
              <a:rPr lang="en-US" smtClean="0"/>
              <a:t>‹#›</a:t>
            </a:fld>
            <a:endParaRPr lang="en-US"/>
          </a:p>
        </p:txBody>
      </p:sp>
    </p:spTree>
    <p:extLst>
      <p:ext uri="{BB962C8B-B14F-4D97-AF65-F5344CB8AC3E}">
        <p14:creationId xmlns:p14="http://schemas.microsoft.com/office/powerpoint/2010/main" val="887712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8C0AA-81EB-4029-B309-C4FD8B93385A}"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6DC26-5A6B-42CD-A821-5FC5397E82D7}" type="slidenum">
              <a:rPr lang="en-US" smtClean="0"/>
              <a:t>‹#›</a:t>
            </a:fld>
            <a:endParaRPr lang="en-US"/>
          </a:p>
        </p:txBody>
      </p:sp>
    </p:spTree>
    <p:extLst>
      <p:ext uri="{BB962C8B-B14F-4D97-AF65-F5344CB8AC3E}">
        <p14:creationId xmlns:p14="http://schemas.microsoft.com/office/powerpoint/2010/main" val="6525206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96DC26-5A6B-42CD-A821-5FC5397E82D7}" type="slidenum">
              <a:rPr lang="en-US" smtClean="0"/>
              <a:t>9</a:t>
            </a:fld>
            <a:endParaRPr lang="en-US"/>
          </a:p>
        </p:txBody>
      </p:sp>
    </p:spTree>
    <p:extLst>
      <p:ext uri="{BB962C8B-B14F-4D97-AF65-F5344CB8AC3E}">
        <p14:creationId xmlns:p14="http://schemas.microsoft.com/office/powerpoint/2010/main" val="2655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98894A0-C85A-4109-BB98-481F36C08A4C}"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A5A10-26B5-4D27-9E4D-ECEF9F17FEBF}"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8F72C4-8BF2-42DC-B4EF-48BE54D2DE04}"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47ED7-9C42-43CE-A623-FEB0155C912D}"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17840D-9311-48EB-8BB5-6024607B9CE2}"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263A99-23F9-4A2E-A2A0-FDEE1B7792E1}" type="datetime1">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145BD-B991-4B03-B705-7E6DE2AC95C3}" type="datetime1">
              <a:rPr lang="en-US" smtClean="0"/>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07E996-500A-4C7D-89D4-DBD378900348}" type="datetime1">
              <a:rPr lang="en-US" smtClean="0"/>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79CB7-DC0C-49A3-86D1-E920544D9200}" type="datetime1">
              <a:rPr lang="en-US" smtClean="0"/>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447800" y="9791700"/>
            <a:ext cx="2133600" cy="365125"/>
          </a:xfrm>
        </p:spPr>
        <p:txBody>
          <a:bodyPr/>
          <a:lstStyle>
            <a:lvl1pPr>
              <a:defRPr sz="2000" b="1">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77255-8C50-4C48-8BD8-231AB14640EA}" type="datetime1">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79B2B8-FBFA-4097-8687-3D12AEBFC1D1}" type="datetime1">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F78678-6FFB-4992-B8DF-04D5D56F8311}" type="datetime1">
              <a:rPr lang="en-US" smtClean="0"/>
              <a:t>7/14/2025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svg"/><Relationship Id="rId7" Type="http://schemas.openxmlformats.org/officeDocument/2006/relationships/image" Target="../media/image3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13.svg"/><Relationship Id="rId10"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2.sv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2.sv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2.sv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2.sv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2.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43.svg"/><Relationship Id="rId7" Type="http://schemas.openxmlformats.org/officeDocument/2006/relationships/image" Target="../media/image64.jp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43.svg"/><Relationship Id="rId7" Type="http://schemas.openxmlformats.org/officeDocument/2006/relationships/image" Target="../media/image68.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70.jpeg"/></Relationships>
</file>

<file path=ppt/slides/_rels/slide3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43.svg"/><Relationship Id="rId7" Type="http://schemas.openxmlformats.org/officeDocument/2006/relationships/image" Target="../media/image71.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73.jpg"/></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hyperlink" Target="https://reliefweb.int/report/world/world-population-prospects-2024-summary-results" TargetMode="External"/><Relationship Id="rId13" Type="http://schemas.openxmlformats.org/officeDocument/2006/relationships/hyperlink" Target="https://www.lifefone.com/" TargetMode="External"/><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hyperlink" Target="https://mira.mcmaster.ca/news-events/in-the-media-mcmaster-university-testing-new-tech-at-westdale-smart-home-to-help-seniors-live-on-their-own/" TargetMode="External"/><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hyperlink" Target="https://www.nia.nih.gov/health/wandering-and-alzheimers-disease" TargetMode="External"/><Relationship Id="rId5" Type="http://schemas.openxmlformats.org/officeDocument/2006/relationships/image" Target="../media/image77.svg"/><Relationship Id="rId15" Type="http://schemas.openxmlformats.org/officeDocument/2006/relationships/hyperlink" Target="https://www.accuhealth.tech/" TargetMode="External"/><Relationship Id="rId10" Type="http://schemas.openxmlformats.org/officeDocument/2006/relationships/hyperlink" Target="https://www.ncoa.org/article/the-top-10-most-common-chronic-conditions-in-older-adults" TargetMode="External"/><Relationship Id="rId4" Type="http://schemas.openxmlformats.org/officeDocument/2006/relationships/image" Target="../media/image76.png"/><Relationship Id="rId9" Type="http://schemas.openxmlformats.org/officeDocument/2006/relationships/hyperlink" Target="https://www.nia.nih.gov/health/falls-and-falls-prevention/falls-and-fractures-older-adults-causes-and-prevention?utm_source=chatgpt.com" TargetMode="External"/><Relationship Id="rId14" Type="http://schemas.openxmlformats.org/officeDocument/2006/relationships/hyperlink" Target="https://www.lifeline.com/"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envoyathome.com/" TargetMode="External"/><Relationship Id="rId13" Type="http://schemas.openxmlformats.org/officeDocument/2006/relationships/hyperlink" Target="https://media.talkbank.org/dementia/English/0extra/ADReSS-2020" TargetMode="External"/><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hyperlink" Target="https://github.com/joaojtmarques/WEDA-FALL" TargetMode="External"/><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hyperlink" Target="https://www.mecs-press.org/ijigsp/ijigsp-v10-n8/IJIGSP-V10-N8-2.pdf" TargetMode="External"/><Relationship Id="rId5" Type="http://schemas.openxmlformats.org/officeDocument/2006/relationships/image" Target="../media/image77.svg"/><Relationship Id="rId10" Type="http://schemas.openxmlformats.org/officeDocument/2006/relationships/hyperlink" Target="https://www.kaggle.com/datasets/gabrielgvb/fitabase-data-4-12-16-5-12-16/data" TargetMode="External"/><Relationship Id="rId4" Type="http://schemas.openxmlformats.org/officeDocument/2006/relationships/image" Target="../media/image76.png"/><Relationship Id="rId9" Type="http://schemas.openxmlformats.org/officeDocument/2006/relationships/hyperlink" Target="https://doi.org/10.1016/j.bspc.2021.103242"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8700" y="6398322"/>
            <a:ext cx="5060544" cy="915726"/>
            <a:chOff x="0" y="0"/>
            <a:chExt cx="1332818" cy="241179"/>
          </a:xfrm>
        </p:grpSpPr>
        <p:sp>
          <p:nvSpPr>
            <p:cNvPr id="4" name="Freeform 4"/>
            <p:cNvSpPr/>
            <p:nvPr/>
          </p:nvSpPr>
          <p:spPr>
            <a:xfrm>
              <a:off x="0" y="0"/>
              <a:ext cx="1332818" cy="241179"/>
            </a:xfrm>
            <a:custGeom>
              <a:avLst/>
              <a:gdLst/>
              <a:ahLst/>
              <a:cxnLst/>
              <a:rect l="l" t="t" r="r" b="b"/>
              <a:pathLst>
                <a:path w="1332818" h="241179">
                  <a:moveTo>
                    <a:pt x="0" y="0"/>
                  </a:moveTo>
                  <a:lnTo>
                    <a:pt x="1332818" y="0"/>
                  </a:lnTo>
                  <a:lnTo>
                    <a:pt x="1332818" y="241179"/>
                  </a:lnTo>
                  <a:lnTo>
                    <a:pt x="0" y="241179"/>
                  </a:lnTo>
                  <a:close/>
                </a:path>
              </a:pathLst>
            </a:custGeom>
            <a:solidFill>
              <a:srgbClr val="86B0C8"/>
            </a:solidFill>
          </p:spPr>
          <p:txBody>
            <a:bodyPr/>
            <a:lstStyle/>
            <a:p>
              <a:endParaRPr lang="en-US"/>
            </a:p>
          </p:txBody>
        </p:sp>
        <p:sp>
          <p:nvSpPr>
            <p:cNvPr id="5" name="TextBox 5"/>
            <p:cNvSpPr txBox="1"/>
            <p:nvPr/>
          </p:nvSpPr>
          <p:spPr>
            <a:xfrm>
              <a:off x="0" y="-38100"/>
              <a:ext cx="1332818" cy="27927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072220" y="6527094"/>
            <a:ext cx="988309" cy="599162"/>
          </a:xfrm>
          <a:custGeom>
            <a:avLst/>
            <a:gdLst/>
            <a:ahLst/>
            <a:cxnLst/>
            <a:rect l="l" t="t" r="r" b="b"/>
            <a:pathLst>
              <a:path w="988309" h="599162">
                <a:moveTo>
                  <a:pt x="0" y="0"/>
                </a:moveTo>
                <a:lnTo>
                  <a:pt x="988309" y="0"/>
                </a:lnTo>
                <a:lnTo>
                  <a:pt x="988309" y="599162"/>
                </a:lnTo>
                <a:lnTo>
                  <a:pt x="0" y="599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185333" y="393130"/>
            <a:ext cx="2246447" cy="2246447"/>
          </a:xfrm>
          <a:custGeom>
            <a:avLst/>
            <a:gdLst/>
            <a:ahLst/>
            <a:cxnLst/>
            <a:rect l="l" t="t" r="r" b="b"/>
            <a:pathLst>
              <a:path w="2246447" h="2246447">
                <a:moveTo>
                  <a:pt x="0" y="0"/>
                </a:moveTo>
                <a:lnTo>
                  <a:pt x="2246447" y="0"/>
                </a:lnTo>
                <a:lnTo>
                  <a:pt x="2246447" y="2246447"/>
                </a:lnTo>
                <a:lnTo>
                  <a:pt x="0" y="22464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926031" y="5143500"/>
            <a:ext cx="4333269" cy="4114800"/>
          </a:xfrm>
          <a:custGeom>
            <a:avLst/>
            <a:gdLst/>
            <a:ahLst/>
            <a:cxnLst/>
            <a:rect l="l" t="t" r="r" b="b"/>
            <a:pathLst>
              <a:path w="4333269" h="4114800">
                <a:moveTo>
                  <a:pt x="0" y="0"/>
                </a:moveTo>
                <a:lnTo>
                  <a:pt x="4333269" y="0"/>
                </a:lnTo>
                <a:lnTo>
                  <a:pt x="433326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rot="-5400000">
            <a:off x="2007671" y="7604744"/>
            <a:ext cx="674585" cy="2632527"/>
          </a:xfrm>
          <a:custGeom>
            <a:avLst/>
            <a:gdLst/>
            <a:ahLst/>
            <a:cxnLst/>
            <a:rect l="l" t="t" r="r" b="b"/>
            <a:pathLst>
              <a:path w="674585" h="2632527">
                <a:moveTo>
                  <a:pt x="0" y="0"/>
                </a:moveTo>
                <a:lnTo>
                  <a:pt x="674585" y="0"/>
                </a:lnTo>
                <a:lnTo>
                  <a:pt x="674585" y="2632527"/>
                </a:lnTo>
                <a:lnTo>
                  <a:pt x="0" y="26325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1185333" y="2906277"/>
            <a:ext cx="5773161" cy="599726"/>
          </a:xfrm>
          <a:prstGeom prst="rect">
            <a:avLst/>
          </a:prstGeom>
        </p:spPr>
        <p:txBody>
          <a:bodyPr lIns="0" tIns="0" rIns="0" bIns="0" rtlCol="0" anchor="t">
            <a:spAutoFit/>
          </a:bodyPr>
          <a:lstStyle/>
          <a:p>
            <a:pPr algn="l">
              <a:lnSpc>
                <a:spcPts val="4899"/>
              </a:lnSpc>
              <a:spcBef>
                <a:spcPct val="0"/>
              </a:spcBef>
            </a:pPr>
            <a:r>
              <a:rPr lang="en-US" sz="3499">
                <a:solidFill>
                  <a:srgbClr val="FFFFFF"/>
                </a:solidFill>
                <a:latin typeface="Lexend Deca"/>
                <a:ea typeface="Lexend Deca"/>
                <a:cs typeface="Lexend Deca"/>
                <a:sym typeface="Lexend Deca"/>
              </a:rPr>
              <a:t>Smart Care:</a:t>
            </a:r>
          </a:p>
        </p:txBody>
      </p:sp>
      <p:sp>
        <p:nvSpPr>
          <p:cNvPr id="11" name="TextBox 11"/>
          <p:cNvSpPr txBox="1"/>
          <p:nvPr/>
        </p:nvSpPr>
        <p:spPr>
          <a:xfrm>
            <a:off x="1038225" y="3750802"/>
            <a:ext cx="14721361" cy="3105382"/>
          </a:xfrm>
          <a:prstGeom prst="rect">
            <a:avLst/>
          </a:prstGeom>
        </p:spPr>
        <p:txBody>
          <a:bodyPr lIns="0" tIns="0" rIns="0" bIns="0" rtlCol="0" anchor="t">
            <a:spAutoFit/>
          </a:bodyPr>
          <a:lstStyle/>
          <a:p>
            <a:pPr algn="l">
              <a:lnSpc>
                <a:spcPts val="8289"/>
              </a:lnSpc>
            </a:pPr>
            <a:r>
              <a:rPr lang="en-US" sz="5921">
                <a:solidFill>
                  <a:srgbClr val="FFFFFF"/>
                </a:solidFill>
                <a:latin typeface="Lexend Deca"/>
                <a:ea typeface="Lexend Deca"/>
                <a:cs typeface="Lexend Deca"/>
                <a:sym typeface="Lexend Deca"/>
              </a:rPr>
              <a:t>Advanced Monitoring and Predictive Analytics for Elderly Care</a:t>
            </a:r>
          </a:p>
          <a:p>
            <a:pPr algn="l">
              <a:lnSpc>
                <a:spcPts val="8289"/>
              </a:lnSpc>
              <a:spcBef>
                <a:spcPct val="0"/>
              </a:spcBef>
            </a:pPr>
            <a:endParaRPr lang="en-US" sz="5921">
              <a:solidFill>
                <a:srgbClr val="FFFFFF"/>
              </a:solidFill>
              <a:latin typeface="Lexend Deca"/>
              <a:ea typeface="Lexend Deca"/>
              <a:cs typeface="Lexend Deca"/>
              <a:sym typeface="Lexend Deca"/>
            </a:endParaRPr>
          </a:p>
        </p:txBody>
      </p:sp>
      <p:sp>
        <p:nvSpPr>
          <p:cNvPr id="12" name="TextBox 12"/>
          <p:cNvSpPr txBox="1"/>
          <p:nvPr/>
        </p:nvSpPr>
        <p:spPr>
          <a:xfrm>
            <a:off x="1185333" y="6495237"/>
            <a:ext cx="3979991" cy="596268"/>
          </a:xfrm>
          <a:prstGeom prst="rect">
            <a:avLst/>
          </a:prstGeom>
        </p:spPr>
        <p:txBody>
          <a:bodyPr lIns="0" tIns="0" rIns="0" bIns="0" rtlCol="0" anchor="t">
            <a:spAutoFit/>
          </a:bodyPr>
          <a:lstStyle/>
          <a:p>
            <a:pPr marL="0" lvl="0" indent="0" algn="l">
              <a:lnSpc>
                <a:spcPts val="4899"/>
              </a:lnSpc>
              <a:spcBef>
                <a:spcPct val="0"/>
              </a:spcBef>
            </a:pPr>
            <a:r>
              <a:rPr lang="en-US" sz="3499">
                <a:solidFill>
                  <a:srgbClr val="2A3241"/>
                </a:solidFill>
                <a:latin typeface="Lexend Deca"/>
                <a:ea typeface="Lexend Deca"/>
                <a:cs typeface="Lexend Deca"/>
                <a:sym typeface="Lexend Deca"/>
              </a:rPr>
              <a:t>Final Year Project</a:t>
            </a:r>
          </a:p>
        </p:txBody>
      </p:sp>
      <p:sp>
        <p:nvSpPr>
          <p:cNvPr id="16" name="Slide Number Placeholder 15">
            <a:extLst>
              <a:ext uri="{FF2B5EF4-FFF2-40B4-BE49-F238E27FC236}">
                <a16:creationId xmlns:a16="http://schemas.microsoft.com/office/drawing/2014/main" id="{44ACE13F-FECD-1A92-5DB7-737B3AF9BB38}"/>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751" b="-83751"/>
            </a:stretch>
          </a:blipFill>
        </p:spPr>
        <p:txBody>
          <a:bodyPr/>
          <a:lstStyle/>
          <a:p>
            <a:endParaRPr lang="en-US"/>
          </a:p>
        </p:txBody>
      </p:sp>
      <p:sp>
        <p:nvSpPr>
          <p:cNvPr id="3" name="Freeform 3"/>
          <p:cNvSpPr/>
          <p:nvPr/>
        </p:nvSpPr>
        <p:spPr>
          <a:xfrm>
            <a:off x="13573242" y="1028700"/>
            <a:ext cx="3686058" cy="2336040"/>
          </a:xfrm>
          <a:custGeom>
            <a:avLst/>
            <a:gdLst/>
            <a:ahLst/>
            <a:cxnLst/>
            <a:rect l="l" t="t" r="r" b="b"/>
            <a:pathLst>
              <a:path w="3686058" h="2336040">
                <a:moveTo>
                  <a:pt x="0" y="0"/>
                </a:moveTo>
                <a:lnTo>
                  <a:pt x="3686058" y="0"/>
                </a:lnTo>
                <a:lnTo>
                  <a:pt x="3686058" y="2336040"/>
                </a:lnTo>
                <a:lnTo>
                  <a:pt x="0" y="2336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70553" y="8435111"/>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620695" y="-2666110"/>
            <a:ext cx="2326577" cy="4114800"/>
          </a:xfrm>
          <a:custGeom>
            <a:avLst/>
            <a:gdLst/>
            <a:ahLst/>
            <a:cxnLst/>
            <a:rect l="l" t="t" r="r" b="b"/>
            <a:pathLst>
              <a:path w="2326577" h="4114800">
                <a:moveTo>
                  <a:pt x="0" y="0"/>
                </a:moveTo>
                <a:lnTo>
                  <a:pt x="2326577" y="0"/>
                </a:lnTo>
                <a:lnTo>
                  <a:pt x="23265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20695" y="6168927"/>
            <a:ext cx="8054572" cy="945646"/>
          </a:xfrm>
          <a:prstGeom prst="rect">
            <a:avLst/>
          </a:prstGeom>
        </p:spPr>
        <p:txBody>
          <a:bodyPr lIns="0" tIns="0" rIns="0" bIns="0" rtlCol="0" anchor="t">
            <a:spAutoFit/>
          </a:bodyPr>
          <a:lstStyle/>
          <a:p>
            <a:pPr marL="0" lvl="0" indent="0" algn="l">
              <a:lnSpc>
                <a:spcPts val="7749"/>
              </a:lnSpc>
              <a:spcBef>
                <a:spcPct val="0"/>
              </a:spcBef>
            </a:pPr>
            <a:r>
              <a:rPr lang="en-US" sz="5535">
                <a:solidFill>
                  <a:srgbClr val="FFFFFF"/>
                </a:solidFill>
                <a:latin typeface="Lexend Deca"/>
                <a:ea typeface="Lexend Deca"/>
                <a:cs typeface="Lexend Deca"/>
                <a:sym typeface="Lexend Deca"/>
              </a:rPr>
              <a:t>PROBLEM STATEMENT </a:t>
            </a:r>
          </a:p>
        </p:txBody>
      </p:sp>
      <p:sp>
        <p:nvSpPr>
          <p:cNvPr id="7" name="TextBox 7"/>
          <p:cNvSpPr txBox="1"/>
          <p:nvPr/>
        </p:nvSpPr>
        <p:spPr>
          <a:xfrm>
            <a:off x="2549646" y="3031365"/>
            <a:ext cx="2859867" cy="2983260"/>
          </a:xfrm>
          <a:prstGeom prst="rect">
            <a:avLst/>
          </a:prstGeom>
        </p:spPr>
        <p:txBody>
          <a:bodyPr lIns="0" tIns="0" rIns="0" bIns="0" rtlCol="0" anchor="t">
            <a:spAutoFit/>
          </a:bodyPr>
          <a:lstStyle/>
          <a:p>
            <a:pPr algn="ctr">
              <a:lnSpc>
                <a:spcPts val="24464"/>
              </a:lnSpc>
            </a:pPr>
            <a:r>
              <a:rPr lang="en-US" sz="17474" b="1">
                <a:solidFill>
                  <a:srgbClr val="FFFFFF"/>
                </a:solidFill>
                <a:latin typeface="Canva Sans Bold"/>
                <a:ea typeface="Canva Sans Bold"/>
                <a:cs typeface="Canva Sans Bold"/>
                <a:sym typeface="Canva Sans Bold"/>
              </a:rPr>
              <a:t>03</a:t>
            </a:r>
          </a:p>
        </p:txBody>
      </p:sp>
      <p:sp>
        <p:nvSpPr>
          <p:cNvPr id="11" name="Slide Number Placeholder 10">
            <a:extLst>
              <a:ext uri="{FF2B5EF4-FFF2-40B4-BE49-F238E27FC236}">
                <a16:creationId xmlns:a16="http://schemas.microsoft.com/office/drawing/2014/main" id="{8F624CD7-2C75-231D-F68B-51D0A3E4A669}"/>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grpSp>
        <p:nvGrpSpPr>
          <p:cNvPr id="26" name="Group 4">
            <a:extLst>
              <a:ext uri="{FF2B5EF4-FFF2-40B4-BE49-F238E27FC236}">
                <a16:creationId xmlns:a16="http://schemas.microsoft.com/office/drawing/2014/main" id="{2FDCF261-014D-BD8E-70CC-B1621502E818}"/>
              </a:ext>
            </a:extLst>
          </p:cNvPr>
          <p:cNvGrpSpPr/>
          <p:nvPr/>
        </p:nvGrpSpPr>
        <p:grpSpPr>
          <a:xfrm>
            <a:off x="2740716" y="2720477"/>
            <a:ext cx="12880284" cy="4709023"/>
            <a:chOff x="-5954" y="-39755"/>
            <a:chExt cx="1671847" cy="659491"/>
          </a:xfrm>
        </p:grpSpPr>
        <p:sp>
          <p:nvSpPr>
            <p:cNvPr id="27" name="Freeform 5">
              <a:extLst>
                <a:ext uri="{FF2B5EF4-FFF2-40B4-BE49-F238E27FC236}">
                  <a16:creationId xmlns:a16="http://schemas.microsoft.com/office/drawing/2014/main" id="{AD80A7D4-1F51-865F-6FBB-9FB68F34AC6C}"/>
                </a:ext>
              </a:extLst>
            </p:cNvPr>
            <p:cNvSpPr/>
            <p:nvPr/>
          </p:nvSpPr>
          <p:spPr>
            <a:xfrm>
              <a:off x="0" y="0"/>
              <a:ext cx="1665893" cy="611866"/>
            </a:xfrm>
            <a:custGeom>
              <a:avLst/>
              <a:gdLst/>
              <a:ahLst/>
              <a:cxnLst/>
              <a:rect l="l" t="t" r="r" b="b"/>
              <a:pathLst>
                <a:path w="1665893" h="611866">
                  <a:moveTo>
                    <a:pt x="48614" y="0"/>
                  </a:moveTo>
                  <a:lnTo>
                    <a:pt x="1617279" y="0"/>
                  </a:lnTo>
                  <a:cubicBezTo>
                    <a:pt x="1644128" y="0"/>
                    <a:pt x="1665893" y="21765"/>
                    <a:pt x="1665893" y="48614"/>
                  </a:cubicBezTo>
                  <a:lnTo>
                    <a:pt x="1665893" y="563251"/>
                  </a:lnTo>
                  <a:cubicBezTo>
                    <a:pt x="1665893" y="576145"/>
                    <a:pt x="1660772" y="588510"/>
                    <a:pt x="1651655" y="597627"/>
                  </a:cubicBezTo>
                  <a:cubicBezTo>
                    <a:pt x="1642538" y="606744"/>
                    <a:pt x="1630172" y="611866"/>
                    <a:pt x="1617279" y="611866"/>
                  </a:cubicBezTo>
                  <a:lnTo>
                    <a:pt x="48614" y="611866"/>
                  </a:lnTo>
                  <a:cubicBezTo>
                    <a:pt x="21765" y="611866"/>
                    <a:pt x="0" y="590100"/>
                    <a:pt x="0" y="563251"/>
                  </a:cubicBezTo>
                  <a:lnTo>
                    <a:pt x="0" y="48614"/>
                  </a:lnTo>
                  <a:cubicBezTo>
                    <a:pt x="0" y="21765"/>
                    <a:pt x="21765" y="0"/>
                    <a:pt x="48614" y="0"/>
                  </a:cubicBezTo>
                  <a:close/>
                </a:path>
              </a:pathLst>
            </a:custGeom>
            <a:solidFill>
              <a:srgbClr val="86B0C8"/>
            </a:solidFill>
          </p:spPr>
          <p:txBody>
            <a:bodyPr/>
            <a:lstStyle/>
            <a:p>
              <a:endParaRPr lang="en-US"/>
            </a:p>
          </p:txBody>
        </p:sp>
        <p:sp>
          <p:nvSpPr>
            <p:cNvPr id="28" name="TextBox 6">
              <a:extLst>
                <a:ext uri="{FF2B5EF4-FFF2-40B4-BE49-F238E27FC236}">
                  <a16:creationId xmlns:a16="http://schemas.microsoft.com/office/drawing/2014/main" id="{7A4F5FE4-2B59-7E74-9A18-262302C45FE4}"/>
                </a:ext>
              </a:extLst>
            </p:cNvPr>
            <p:cNvSpPr txBox="1"/>
            <p:nvPr/>
          </p:nvSpPr>
          <p:spPr>
            <a:xfrm>
              <a:off x="-5954" y="-39755"/>
              <a:ext cx="1665893" cy="659491"/>
            </a:xfrm>
            <a:prstGeom prst="rect">
              <a:avLst/>
            </a:prstGeom>
          </p:spPr>
          <p:txBody>
            <a:bodyPr lIns="50800" tIns="50800" rIns="50800" bIns="50800" rtlCol="0" anchor="ctr"/>
            <a:lstStyle/>
            <a:p>
              <a:pPr algn="ctr">
                <a:lnSpc>
                  <a:spcPts val="4339"/>
                </a:lnSpc>
              </a:pPr>
              <a:endParaRPr lang="en-US" sz="3099" b="1" dirty="0">
                <a:solidFill>
                  <a:srgbClr val="2A3241"/>
                </a:solidFill>
                <a:latin typeface="Canva Sans Bold"/>
                <a:ea typeface="Canva Sans Bold"/>
                <a:cs typeface="Canva Sans Bold"/>
                <a:sym typeface="Canva Sans Bold"/>
              </a:endParaRPr>
            </a:p>
            <a:p>
              <a:pPr algn="ctr">
                <a:lnSpc>
                  <a:spcPts val="4059"/>
                </a:lnSpc>
                <a:spcBef>
                  <a:spcPct val="0"/>
                </a:spcBef>
              </a:pPr>
              <a:endParaRPr lang="en-US" sz="2899" dirty="0">
                <a:solidFill>
                  <a:srgbClr val="2A3241"/>
                </a:solidFill>
                <a:latin typeface="Canva Sans"/>
                <a:ea typeface="Canva Sans"/>
                <a:cs typeface="Canva Sans"/>
                <a:sym typeface="Canva Sans"/>
              </a:endParaRPr>
            </a:p>
          </p:txBody>
        </p:sp>
      </p:grpSp>
      <p:sp>
        <p:nvSpPr>
          <p:cNvPr id="8" name="Freeform 8"/>
          <p:cNvSpPr/>
          <p:nvPr/>
        </p:nvSpPr>
        <p:spPr>
          <a:xfrm>
            <a:off x="702481" y="8910069"/>
            <a:ext cx="5878286" cy="41148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740717" y="-2057400"/>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5715000" y="1077314"/>
            <a:ext cx="9011794" cy="978272"/>
          </a:xfrm>
          <a:prstGeom prst="rect">
            <a:avLst/>
          </a:prstGeom>
        </p:spPr>
        <p:txBody>
          <a:bodyPr lIns="0" tIns="0" rIns="0" bIns="0" rtlCol="0" anchor="t">
            <a:spAutoFit/>
          </a:bodyPr>
          <a:lstStyle/>
          <a:p>
            <a:pPr marL="0" lvl="0" indent="0" algn="l">
              <a:lnSpc>
                <a:spcPts val="8029"/>
              </a:lnSpc>
              <a:spcBef>
                <a:spcPct val="0"/>
              </a:spcBef>
            </a:pPr>
            <a:r>
              <a:rPr lang="en-US" sz="5735" dirty="0">
                <a:solidFill>
                  <a:srgbClr val="3D5A80"/>
                </a:solidFill>
                <a:latin typeface="Lexend Deca"/>
                <a:ea typeface="Lexend Deca"/>
                <a:cs typeface="Lexend Deca"/>
                <a:sym typeface="Lexend Deca"/>
              </a:rPr>
              <a:t>Problem Statement </a:t>
            </a:r>
          </a:p>
        </p:txBody>
      </p:sp>
      <p:sp>
        <p:nvSpPr>
          <p:cNvPr id="24" name="TextBox 18">
            <a:extLst>
              <a:ext uri="{FF2B5EF4-FFF2-40B4-BE49-F238E27FC236}">
                <a16:creationId xmlns:a16="http://schemas.microsoft.com/office/drawing/2014/main" id="{660231E8-A821-8336-222B-98842A902357}"/>
              </a:ext>
            </a:extLst>
          </p:cNvPr>
          <p:cNvSpPr txBox="1"/>
          <p:nvPr/>
        </p:nvSpPr>
        <p:spPr>
          <a:xfrm>
            <a:off x="3265111" y="3242210"/>
            <a:ext cx="11757777" cy="3802579"/>
          </a:xfrm>
          <a:prstGeom prst="rect">
            <a:avLst/>
          </a:prstGeom>
        </p:spPr>
        <p:txBody>
          <a:bodyPr wrap="square" lIns="0" tIns="0" rIns="0" bIns="0" rtlCol="0" anchor="t">
            <a:spAutoFit/>
          </a:bodyPr>
          <a:lstStyle/>
          <a:p>
            <a:pPr algn="just">
              <a:lnSpc>
                <a:spcPct val="150000"/>
              </a:lnSpc>
              <a:spcBef>
                <a:spcPct val="0"/>
              </a:spcBef>
            </a:pPr>
            <a:r>
              <a:rPr lang="en-US" sz="2800" dirty="0">
                <a:latin typeface="Lexend Deca" panose="020B0604020202020204" charset="0"/>
                <a:cs typeface="Lexend Deca" panose="020B0604020202020204" charset="0"/>
              </a:rPr>
              <a:t>Existing health monitoring solutions primarily rely on standard protocols that fail to account for individual behavioral patterns, resulting in limited ability to detect early signs of health deterioration. Furthermore, the dependence on uncomfortable wearable devices reduces user adoption among elderly patients, thereby compromising the overall effectiveness of these systems.</a:t>
            </a:r>
            <a:endParaRPr lang="en-US" sz="2400" dirty="0">
              <a:solidFill>
                <a:srgbClr val="000000"/>
              </a:solidFill>
              <a:latin typeface="Lexend Deca" panose="020B0604020202020204" charset="0"/>
              <a:ea typeface="Lexend Deca"/>
              <a:cs typeface="Lexend Deca" panose="020B0604020202020204" charset="0"/>
              <a:sym typeface="Lexend Deca"/>
            </a:endParaRPr>
          </a:p>
        </p:txBody>
      </p:sp>
      <p:sp>
        <p:nvSpPr>
          <p:cNvPr id="5" name="Slide Number Placeholder 4">
            <a:extLst>
              <a:ext uri="{FF2B5EF4-FFF2-40B4-BE49-F238E27FC236}">
                <a16:creationId xmlns:a16="http://schemas.microsoft.com/office/drawing/2014/main" id="{03B220FF-629F-57A1-460F-01F182473688}"/>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EA54EFD4-3D92-39AD-09B2-E294F00DB03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4A5AA9-E945-1A8C-5855-473FC73654A8}"/>
              </a:ext>
            </a:extLst>
          </p:cNvPr>
          <p:cNvGrpSpPr/>
          <p:nvPr/>
        </p:nvGrpSpPr>
        <p:grpSpPr>
          <a:xfrm>
            <a:off x="3236356" y="1805105"/>
            <a:ext cx="1924751" cy="1924751"/>
            <a:chOff x="0" y="0"/>
            <a:chExt cx="812800" cy="812800"/>
          </a:xfrm>
        </p:grpSpPr>
        <p:sp>
          <p:nvSpPr>
            <p:cNvPr id="3" name="Freeform 3">
              <a:extLst>
                <a:ext uri="{FF2B5EF4-FFF2-40B4-BE49-F238E27FC236}">
                  <a16:creationId xmlns:a16="http://schemas.microsoft.com/office/drawing/2014/main" id="{0E1411A7-9A0E-CC09-12AA-AE829F0D164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A80"/>
            </a:solidFill>
          </p:spPr>
          <p:txBody>
            <a:bodyPr/>
            <a:lstStyle/>
            <a:p>
              <a:endParaRPr lang="en-US"/>
            </a:p>
          </p:txBody>
        </p:sp>
        <p:sp>
          <p:nvSpPr>
            <p:cNvPr id="4" name="TextBox 4">
              <a:extLst>
                <a:ext uri="{FF2B5EF4-FFF2-40B4-BE49-F238E27FC236}">
                  <a16:creationId xmlns:a16="http://schemas.microsoft.com/office/drawing/2014/main" id="{3C396810-8064-6D29-1481-669EC74497A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63D59CFC-EA76-B130-687D-48EF011C36D2}"/>
              </a:ext>
            </a:extLst>
          </p:cNvPr>
          <p:cNvGrpSpPr/>
          <p:nvPr/>
        </p:nvGrpSpPr>
        <p:grpSpPr>
          <a:xfrm>
            <a:off x="3236356" y="4309348"/>
            <a:ext cx="1924751" cy="1924751"/>
            <a:chOff x="0" y="0"/>
            <a:chExt cx="812800" cy="812800"/>
          </a:xfrm>
        </p:grpSpPr>
        <p:sp>
          <p:nvSpPr>
            <p:cNvPr id="6" name="Freeform 6">
              <a:extLst>
                <a:ext uri="{FF2B5EF4-FFF2-40B4-BE49-F238E27FC236}">
                  <a16:creationId xmlns:a16="http://schemas.microsoft.com/office/drawing/2014/main" id="{D02BD1C3-A5DC-D7BC-C5AE-8A9BF9B5D3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A80"/>
            </a:solidFill>
          </p:spPr>
          <p:txBody>
            <a:bodyPr/>
            <a:lstStyle/>
            <a:p>
              <a:endParaRPr lang="en-US"/>
            </a:p>
          </p:txBody>
        </p:sp>
        <p:sp>
          <p:nvSpPr>
            <p:cNvPr id="7" name="TextBox 7">
              <a:extLst>
                <a:ext uri="{FF2B5EF4-FFF2-40B4-BE49-F238E27FC236}">
                  <a16:creationId xmlns:a16="http://schemas.microsoft.com/office/drawing/2014/main" id="{A8762B2D-63BB-EDBC-BDFD-E8A47BFADBF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7D62A1DF-C699-870C-9364-5AFC7CAC1CB1}"/>
              </a:ext>
            </a:extLst>
          </p:cNvPr>
          <p:cNvSpPr/>
          <p:nvPr/>
        </p:nvSpPr>
        <p:spPr>
          <a:xfrm>
            <a:off x="702481" y="8910069"/>
            <a:ext cx="5878286" cy="41148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49237EA6-647C-9EB3-DB46-55367779D86F}"/>
              </a:ext>
            </a:extLst>
          </p:cNvPr>
          <p:cNvSpPr/>
          <p:nvPr/>
        </p:nvSpPr>
        <p:spPr>
          <a:xfrm>
            <a:off x="2740717" y="-2057400"/>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858A8B59-D83D-C8A1-15C7-CEA7FAB83E69}"/>
              </a:ext>
            </a:extLst>
          </p:cNvPr>
          <p:cNvSpPr/>
          <p:nvPr/>
        </p:nvSpPr>
        <p:spPr>
          <a:xfrm>
            <a:off x="3507196" y="2038350"/>
            <a:ext cx="1335224" cy="1335224"/>
          </a:xfrm>
          <a:custGeom>
            <a:avLst/>
            <a:gdLst/>
            <a:ahLst/>
            <a:cxnLst/>
            <a:rect l="l" t="t" r="r" b="b"/>
            <a:pathLst>
              <a:path w="1335224" h="1335224">
                <a:moveTo>
                  <a:pt x="0" y="0"/>
                </a:moveTo>
                <a:lnTo>
                  <a:pt x="1335224" y="0"/>
                </a:lnTo>
                <a:lnTo>
                  <a:pt x="1335224" y="1335224"/>
                </a:lnTo>
                <a:lnTo>
                  <a:pt x="0" y="13352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A3D83B87-8C75-8D48-6DED-C889B292A0A2}"/>
              </a:ext>
            </a:extLst>
          </p:cNvPr>
          <p:cNvSpPr/>
          <p:nvPr/>
        </p:nvSpPr>
        <p:spPr>
          <a:xfrm>
            <a:off x="3519547" y="4628318"/>
            <a:ext cx="1322873" cy="1322873"/>
          </a:xfrm>
          <a:custGeom>
            <a:avLst/>
            <a:gdLst/>
            <a:ahLst/>
            <a:cxnLst/>
            <a:rect l="l" t="t" r="r" b="b"/>
            <a:pathLst>
              <a:path w="1322873" h="1322873">
                <a:moveTo>
                  <a:pt x="0" y="0"/>
                </a:moveTo>
                <a:lnTo>
                  <a:pt x="1322873" y="0"/>
                </a:lnTo>
                <a:lnTo>
                  <a:pt x="1322873" y="1322873"/>
                </a:lnTo>
                <a:lnTo>
                  <a:pt x="0" y="1322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1B4D2D6-D2F2-1636-1829-C4D7CBEE4622}"/>
              </a:ext>
            </a:extLst>
          </p:cNvPr>
          <p:cNvGrpSpPr/>
          <p:nvPr/>
        </p:nvGrpSpPr>
        <p:grpSpPr>
          <a:xfrm>
            <a:off x="3236356" y="6938949"/>
            <a:ext cx="1924751" cy="1924751"/>
            <a:chOff x="0" y="0"/>
            <a:chExt cx="812800" cy="812800"/>
          </a:xfrm>
        </p:grpSpPr>
        <p:sp>
          <p:nvSpPr>
            <p:cNvPr id="13" name="Freeform 13">
              <a:extLst>
                <a:ext uri="{FF2B5EF4-FFF2-40B4-BE49-F238E27FC236}">
                  <a16:creationId xmlns:a16="http://schemas.microsoft.com/office/drawing/2014/main" id="{0D98B6D1-F1B4-C79D-06AD-BE7C93AD4F3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A80"/>
            </a:solidFill>
          </p:spPr>
          <p:txBody>
            <a:bodyPr/>
            <a:lstStyle/>
            <a:p>
              <a:endParaRPr lang="en-US"/>
            </a:p>
          </p:txBody>
        </p:sp>
        <p:sp>
          <p:nvSpPr>
            <p:cNvPr id="14" name="TextBox 14">
              <a:extLst>
                <a:ext uri="{FF2B5EF4-FFF2-40B4-BE49-F238E27FC236}">
                  <a16:creationId xmlns:a16="http://schemas.microsoft.com/office/drawing/2014/main" id="{95C2D1B4-8CBD-F363-B85E-0359EE4CCC4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a:extLst>
              <a:ext uri="{FF2B5EF4-FFF2-40B4-BE49-F238E27FC236}">
                <a16:creationId xmlns:a16="http://schemas.microsoft.com/office/drawing/2014/main" id="{6BD3EE67-533D-1654-C056-AEF1F3AC900A}"/>
              </a:ext>
            </a:extLst>
          </p:cNvPr>
          <p:cNvSpPr/>
          <p:nvPr/>
        </p:nvSpPr>
        <p:spPr>
          <a:xfrm>
            <a:off x="3791320" y="7167549"/>
            <a:ext cx="814822" cy="1330322"/>
          </a:xfrm>
          <a:custGeom>
            <a:avLst/>
            <a:gdLst/>
            <a:ahLst/>
            <a:cxnLst/>
            <a:rect l="l" t="t" r="r" b="b"/>
            <a:pathLst>
              <a:path w="814822" h="1330322">
                <a:moveTo>
                  <a:pt x="0" y="0"/>
                </a:moveTo>
                <a:lnTo>
                  <a:pt x="814823" y="0"/>
                </a:lnTo>
                <a:lnTo>
                  <a:pt x="814823" y="1330323"/>
                </a:lnTo>
                <a:lnTo>
                  <a:pt x="0" y="1330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C208FC4E-BD78-978B-CC2C-22236C8CB668}"/>
              </a:ext>
            </a:extLst>
          </p:cNvPr>
          <p:cNvSpPr txBox="1"/>
          <p:nvPr/>
        </p:nvSpPr>
        <p:spPr>
          <a:xfrm>
            <a:off x="1028700" y="391266"/>
            <a:ext cx="10096500" cy="945965"/>
          </a:xfrm>
          <a:prstGeom prst="rect">
            <a:avLst/>
          </a:prstGeom>
        </p:spPr>
        <p:txBody>
          <a:bodyPr wrap="square" lIns="0" tIns="0" rIns="0" bIns="0" rtlCol="0" anchor="t">
            <a:spAutoFit/>
          </a:bodyPr>
          <a:lstStyle/>
          <a:p>
            <a:pPr marL="0" lvl="0" indent="0" algn="l">
              <a:lnSpc>
                <a:spcPts val="8029"/>
              </a:lnSpc>
              <a:spcBef>
                <a:spcPct val="0"/>
              </a:spcBef>
            </a:pPr>
            <a:r>
              <a:rPr lang="en-US" sz="5735" dirty="0">
                <a:solidFill>
                  <a:srgbClr val="3D5A80"/>
                </a:solidFill>
                <a:latin typeface="Lexend Deca"/>
                <a:ea typeface="Lexend Deca"/>
                <a:cs typeface="Lexend Deca"/>
                <a:sym typeface="Lexend Deca"/>
              </a:rPr>
              <a:t>Problem Statement (Cont.) </a:t>
            </a:r>
          </a:p>
        </p:txBody>
      </p:sp>
      <p:sp>
        <p:nvSpPr>
          <p:cNvPr id="17" name="TextBox 17">
            <a:extLst>
              <a:ext uri="{FF2B5EF4-FFF2-40B4-BE49-F238E27FC236}">
                <a16:creationId xmlns:a16="http://schemas.microsoft.com/office/drawing/2014/main" id="{5059F7E7-CA35-F7F8-FBDF-A9A5DA18E5CA}"/>
              </a:ext>
            </a:extLst>
          </p:cNvPr>
          <p:cNvSpPr txBox="1"/>
          <p:nvPr/>
        </p:nvSpPr>
        <p:spPr>
          <a:xfrm>
            <a:off x="5464488" y="2562764"/>
            <a:ext cx="10455107" cy="1167093"/>
          </a:xfrm>
          <a:prstGeom prst="rect">
            <a:avLst/>
          </a:prstGeom>
        </p:spPr>
        <p:txBody>
          <a:bodyPr lIns="0" tIns="0" rIns="0" bIns="0" rtlCol="0" anchor="t">
            <a:spAutoFit/>
          </a:bodyPr>
          <a:lstStyle/>
          <a:p>
            <a:pPr algn="just">
              <a:lnSpc>
                <a:spcPts val="3124"/>
              </a:lnSpc>
              <a:spcBef>
                <a:spcPct val="0"/>
              </a:spcBef>
            </a:pPr>
            <a:r>
              <a:rPr lang="en-US" sz="2231" dirty="0">
                <a:solidFill>
                  <a:srgbClr val="000000"/>
                </a:solidFill>
                <a:latin typeface="Lexend Deca"/>
                <a:ea typeface="Lexend Deca"/>
                <a:cs typeface="Lexend Deca"/>
                <a:sym typeface="Lexend Deca"/>
              </a:rPr>
              <a:t>Generic Monitoring: Existing solutions use standard protocols that cannot effectively address individual health issues, ignoring personalized behavioral trends.</a:t>
            </a:r>
          </a:p>
        </p:txBody>
      </p:sp>
      <p:sp>
        <p:nvSpPr>
          <p:cNvPr id="18" name="TextBox 18">
            <a:extLst>
              <a:ext uri="{FF2B5EF4-FFF2-40B4-BE49-F238E27FC236}">
                <a16:creationId xmlns:a16="http://schemas.microsoft.com/office/drawing/2014/main" id="{4E36F467-6438-26E4-AE04-14FE4D550C0C}"/>
              </a:ext>
            </a:extLst>
          </p:cNvPr>
          <p:cNvSpPr txBox="1"/>
          <p:nvPr/>
        </p:nvSpPr>
        <p:spPr>
          <a:xfrm>
            <a:off x="5464488" y="5067007"/>
            <a:ext cx="10455107" cy="1167093"/>
          </a:xfrm>
          <a:prstGeom prst="rect">
            <a:avLst/>
          </a:prstGeom>
        </p:spPr>
        <p:txBody>
          <a:bodyPr lIns="0" tIns="0" rIns="0" bIns="0" rtlCol="0" anchor="t">
            <a:spAutoFit/>
          </a:bodyPr>
          <a:lstStyle/>
          <a:p>
            <a:pPr algn="just">
              <a:lnSpc>
                <a:spcPts val="3124"/>
              </a:lnSpc>
              <a:spcBef>
                <a:spcPct val="0"/>
              </a:spcBef>
            </a:pPr>
            <a:r>
              <a:rPr lang="en-US" sz="2231" dirty="0">
                <a:solidFill>
                  <a:srgbClr val="000000"/>
                </a:solidFill>
                <a:latin typeface="Lexend Deca"/>
                <a:ea typeface="Lexend Deca"/>
                <a:cs typeface="Lexend Deca"/>
                <a:sym typeface="Lexend Deca"/>
              </a:rPr>
              <a:t>Lack of Behavioral Monitoring: Most systems do not analyze patient behaviors for identifying anomalies, trends, or patterns, which are critical for detecting early signs of distress or health decline.</a:t>
            </a:r>
          </a:p>
        </p:txBody>
      </p:sp>
      <p:sp>
        <p:nvSpPr>
          <p:cNvPr id="19" name="TextBox 19">
            <a:extLst>
              <a:ext uri="{FF2B5EF4-FFF2-40B4-BE49-F238E27FC236}">
                <a16:creationId xmlns:a16="http://schemas.microsoft.com/office/drawing/2014/main" id="{B666F073-5ADB-0C5A-0613-1871925C98C2}"/>
              </a:ext>
            </a:extLst>
          </p:cNvPr>
          <p:cNvSpPr txBox="1"/>
          <p:nvPr/>
        </p:nvSpPr>
        <p:spPr>
          <a:xfrm>
            <a:off x="5464488" y="4223623"/>
            <a:ext cx="9010126" cy="723665"/>
          </a:xfrm>
          <a:prstGeom prst="rect">
            <a:avLst/>
          </a:prstGeom>
        </p:spPr>
        <p:txBody>
          <a:bodyPr lIns="0" tIns="0" rIns="0" bIns="0" rtlCol="0" anchor="t">
            <a:spAutoFit/>
          </a:bodyPr>
          <a:lstStyle/>
          <a:p>
            <a:pPr marL="0" lvl="0" indent="0" algn="l">
              <a:lnSpc>
                <a:spcPts val="5879"/>
              </a:lnSpc>
              <a:spcBef>
                <a:spcPct val="0"/>
              </a:spcBef>
            </a:pPr>
            <a:r>
              <a:rPr lang="en-US" sz="4199">
                <a:solidFill>
                  <a:srgbClr val="3D5A80"/>
                </a:solidFill>
                <a:latin typeface="Lexend Deca"/>
                <a:ea typeface="Lexend Deca"/>
                <a:cs typeface="Lexend Deca"/>
                <a:sym typeface="Lexend Deca"/>
              </a:rPr>
              <a:t>Lack of Behavioral Monitoring:</a:t>
            </a:r>
          </a:p>
        </p:txBody>
      </p:sp>
      <p:sp>
        <p:nvSpPr>
          <p:cNvPr id="20" name="TextBox 20">
            <a:extLst>
              <a:ext uri="{FF2B5EF4-FFF2-40B4-BE49-F238E27FC236}">
                <a16:creationId xmlns:a16="http://schemas.microsoft.com/office/drawing/2014/main" id="{5AC5B9F3-1F68-8164-8E63-23895A81FB8B}"/>
              </a:ext>
            </a:extLst>
          </p:cNvPr>
          <p:cNvSpPr txBox="1"/>
          <p:nvPr/>
        </p:nvSpPr>
        <p:spPr>
          <a:xfrm>
            <a:off x="5464488" y="7571527"/>
            <a:ext cx="10455107" cy="1167093"/>
          </a:xfrm>
          <a:prstGeom prst="rect">
            <a:avLst/>
          </a:prstGeom>
        </p:spPr>
        <p:txBody>
          <a:bodyPr lIns="0" tIns="0" rIns="0" bIns="0" rtlCol="0" anchor="t">
            <a:spAutoFit/>
          </a:bodyPr>
          <a:lstStyle/>
          <a:p>
            <a:pPr algn="just">
              <a:lnSpc>
                <a:spcPts val="3124"/>
              </a:lnSpc>
              <a:spcBef>
                <a:spcPct val="0"/>
              </a:spcBef>
            </a:pPr>
            <a:r>
              <a:rPr lang="en-US" sz="2231" dirty="0">
                <a:solidFill>
                  <a:srgbClr val="000000"/>
                </a:solidFill>
                <a:latin typeface="Lexend Deca"/>
                <a:ea typeface="Lexend Deca"/>
                <a:cs typeface="Lexend Deca"/>
                <a:sym typeface="Lexend Deca"/>
              </a:rPr>
              <a:t>Device Overload: Many wearable devices are uncomfortable for elderly users, leading to low adoption, thus reducing the overall effectiveness of the monitoring system.</a:t>
            </a:r>
          </a:p>
        </p:txBody>
      </p:sp>
      <p:sp>
        <p:nvSpPr>
          <p:cNvPr id="21" name="TextBox 21">
            <a:extLst>
              <a:ext uri="{FF2B5EF4-FFF2-40B4-BE49-F238E27FC236}">
                <a16:creationId xmlns:a16="http://schemas.microsoft.com/office/drawing/2014/main" id="{0D322C6A-FFDD-83A3-7C42-C15462695C8C}"/>
              </a:ext>
            </a:extLst>
          </p:cNvPr>
          <p:cNvSpPr txBox="1"/>
          <p:nvPr/>
        </p:nvSpPr>
        <p:spPr>
          <a:xfrm>
            <a:off x="5464488" y="6728143"/>
            <a:ext cx="6983945" cy="723665"/>
          </a:xfrm>
          <a:prstGeom prst="rect">
            <a:avLst/>
          </a:prstGeom>
        </p:spPr>
        <p:txBody>
          <a:bodyPr lIns="0" tIns="0" rIns="0" bIns="0" rtlCol="0" anchor="t">
            <a:spAutoFit/>
          </a:bodyPr>
          <a:lstStyle/>
          <a:p>
            <a:pPr marL="0" lvl="0" indent="0" algn="l">
              <a:lnSpc>
                <a:spcPts val="5879"/>
              </a:lnSpc>
              <a:spcBef>
                <a:spcPct val="0"/>
              </a:spcBef>
            </a:pPr>
            <a:r>
              <a:rPr lang="en-US" sz="4199" dirty="0">
                <a:solidFill>
                  <a:srgbClr val="3D5A80"/>
                </a:solidFill>
                <a:latin typeface="Lexend Deca"/>
                <a:ea typeface="Lexend Deca"/>
                <a:cs typeface="Lexend Deca"/>
                <a:sym typeface="Lexend Deca"/>
              </a:rPr>
              <a:t>Device Overload:</a:t>
            </a:r>
          </a:p>
        </p:txBody>
      </p:sp>
      <p:sp>
        <p:nvSpPr>
          <p:cNvPr id="22" name="TextBox 22">
            <a:extLst>
              <a:ext uri="{FF2B5EF4-FFF2-40B4-BE49-F238E27FC236}">
                <a16:creationId xmlns:a16="http://schemas.microsoft.com/office/drawing/2014/main" id="{26CF9C61-8B4F-7CE6-46FC-3F5375164B66}"/>
              </a:ext>
            </a:extLst>
          </p:cNvPr>
          <p:cNvSpPr txBox="1"/>
          <p:nvPr/>
        </p:nvSpPr>
        <p:spPr>
          <a:xfrm>
            <a:off x="5464488" y="1816768"/>
            <a:ext cx="9010126" cy="723665"/>
          </a:xfrm>
          <a:prstGeom prst="rect">
            <a:avLst/>
          </a:prstGeom>
        </p:spPr>
        <p:txBody>
          <a:bodyPr lIns="0" tIns="0" rIns="0" bIns="0" rtlCol="0" anchor="t">
            <a:spAutoFit/>
          </a:bodyPr>
          <a:lstStyle/>
          <a:p>
            <a:pPr marL="0" lvl="0" indent="0" algn="l">
              <a:lnSpc>
                <a:spcPts val="5879"/>
              </a:lnSpc>
              <a:spcBef>
                <a:spcPct val="0"/>
              </a:spcBef>
            </a:pPr>
            <a:r>
              <a:rPr lang="en-US" sz="4199">
                <a:solidFill>
                  <a:srgbClr val="3D5A80"/>
                </a:solidFill>
                <a:latin typeface="Lexend Deca"/>
                <a:ea typeface="Lexend Deca"/>
                <a:cs typeface="Lexend Deca"/>
                <a:sym typeface="Lexend Deca"/>
              </a:rPr>
              <a:t>Generic Monitoring:</a:t>
            </a:r>
          </a:p>
        </p:txBody>
      </p:sp>
      <p:sp>
        <p:nvSpPr>
          <p:cNvPr id="26" name="Slide Number Placeholder 25">
            <a:extLst>
              <a:ext uri="{FF2B5EF4-FFF2-40B4-BE49-F238E27FC236}">
                <a16:creationId xmlns:a16="http://schemas.microsoft.com/office/drawing/2014/main" id="{DA104514-200A-D0DB-EDD5-D1CD8B243E8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46800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751" b="-83751"/>
            </a:stretch>
          </a:blipFill>
        </p:spPr>
        <p:txBody>
          <a:bodyPr/>
          <a:lstStyle/>
          <a:p>
            <a:endParaRPr lang="en-US"/>
          </a:p>
        </p:txBody>
      </p:sp>
      <p:sp>
        <p:nvSpPr>
          <p:cNvPr id="3" name="Freeform 3"/>
          <p:cNvSpPr/>
          <p:nvPr/>
        </p:nvSpPr>
        <p:spPr>
          <a:xfrm>
            <a:off x="13573242" y="1028700"/>
            <a:ext cx="3686058" cy="2336040"/>
          </a:xfrm>
          <a:custGeom>
            <a:avLst/>
            <a:gdLst/>
            <a:ahLst/>
            <a:cxnLst/>
            <a:rect l="l" t="t" r="r" b="b"/>
            <a:pathLst>
              <a:path w="3686058" h="2336040">
                <a:moveTo>
                  <a:pt x="0" y="0"/>
                </a:moveTo>
                <a:lnTo>
                  <a:pt x="3686058" y="0"/>
                </a:lnTo>
                <a:lnTo>
                  <a:pt x="3686058" y="2336040"/>
                </a:lnTo>
                <a:lnTo>
                  <a:pt x="0" y="2336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70553" y="8435111"/>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620695" y="-2666110"/>
            <a:ext cx="2326577" cy="4114800"/>
          </a:xfrm>
          <a:custGeom>
            <a:avLst/>
            <a:gdLst/>
            <a:ahLst/>
            <a:cxnLst/>
            <a:rect l="l" t="t" r="r" b="b"/>
            <a:pathLst>
              <a:path w="2326577" h="4114800">
                <a:moveTo>
                  <a:pt x="0" y="0"/>
                </a:moveTo>
                <a:lnTo>
                  <a:pt x="2326577" y="0"/>
                </a:lnTo>
                <a:lnTo>
                  <a:pt x="23265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20695" y="6168927"/>
            <a:ext cx="8054572" cy="945646"/>
          </a:xfrm>
          <a:prstGeom prst="rect">
            <a:avLst/>
          </a:prstGeom>
        </p:spPr>
        <p:txBody>
          <a:bodyPr lIns="0" tIns="0" rIns="0" bIns="0" rtlCol="0" anchor="t">
            <a:spAutoFit/>
          </a:bodyPr>
          <a:lstStyle/>
          <a:p>
            <a:pPr marL="0" lvl="0" indent="0" algn="l">
              <a:lnSpc>
                <a:spcPts val="7749"/>
              </a:lnSpc>
              <a:spcBef>
                <a:spcPct val="0"/>
              </a:spcBef>
            </a:pPr>
            <a:r>
              <a:rPr lang="en-US" sz="5535">
                <a:solidFill>
                  <a:srgbClr val="FFFFFF"/>
                </a:solidFill>
                <a:latin typeface="Lexend Deca"/>
                <a:ea typeface="Lexend Deca"/>
                <a:cs typeface="Lexend Deca"/>
                <a:sym typeface="Lexend Deca"/>
              </a:rPr>
              <a:t>PROPOSED DESIGN</a:t>
            </a:r>
          </a:p>
        </p:txBody>
      </p:sp>
      <p:sp>
        <p:nvSpPr>
          <p:cNvPr id="7" name="TextBox 7"/>
          <p:cNvSpPr txBox="1"/>
          <p:nvPr/>
        </p:nvSpPr>
        <p:spPr>
          <a:xfrm>
            <a:off x="2514970" y="3031365"/>
            <a:ext cx="2929220" cy="2983260"/>
          </a:xfrm>
          <a:prstGeom prst="rect">
            <a:avLst/>
          </a:prstGeom>
        </p:spPr>
        <p:txBody>
          <a:bodyPr lIns="0" tIns="0" rIns="0" bIns="0" rtlCol="0" anchor="t">
            <a:spAutoFit/>
          </a:bodyPr>
          <a:lstStyle/>
          <a:p>
            <a:pPr algn="ctr">
              <a:lnSpc>
                <a:spcPts val="24464"/>
              </a:lnSpc>
            </a:pPr>
            <a:r>
              <a:rPr lang="en-US" sz="17474" b="1">
                <a:solidFill>
                  <a:srgbClr val="FFFFFF"/>
                </a:solidFill>
                <a:latin typeface="Canva Sans Bold"/>
                <a:ea typeface="Canva Sans Bold"/>
                <a:cs typeface="Canva Sans Bold"/>
                <a:sym typeface="Canva Sans Bold"/>
              </a:rPr>
              <a:t>04</a:t>
            </a:r>
          </a:p>
        </p:txBody>
      </p:sp>
      <p:sp>
        <p:nvSpPr>
          <p:cNvPr id="11" name="Slide Number Placeholder 10">
            <a:extLst>
              <a:ext uri="{FF2B5EF4-FFF2-40B4-BE49-F238E27FC236}">
                <a16:creationId xmlns:a16="http://schemas.microsoft.com/office/drawing/2014/main" id="{C5B601F1-675D-B787-E1B1-CCBF7882C9D8}"/>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843137" y="8778234"/>
            <a:ext cx="5878286" cy="41148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940491" y="-2664542"/>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814109" y="2628423"/>
            <a:ext cx="8150872" cy="2400777"/>
            <a:chOff x="-5954" y="-39755"/>
            <a:chExt cx="1671847" cy="659491"/>
          </a:xfrm>
        </p:grpSpPr>
        <p:sp>
          <p:nvSpPr>
            <p:cNvPr id="5" name="Freeform 5"/>
            <p:cNvSpPr/>
            <p:nvPr/>
          </p:nvSpPr>
          <p:spPr>
            <a:xfrm>
              <a:off x="0" y="0"/>
              <a:ext cx="1665893" cy="611866"/>
            </a:xfrm>
            <a:custGeom>
              <a:avLst/>
              <a:gdLst/>
              <a:ahLst/>
              <a:cxnLst/>
              <a:rect l="l" t="t" r="r" b="b"/>
              <a:pathLst>
                <a:path w="1665893" h="611866">
                  <a:moveTo>
                    <a:pt x="48614" y="0"/>
                  </a:moveTo>
                  <a:lnTo>
                    <a:pt x="1617279" y="0"/>
                  </a:lnTo>
                  <a:cubicBezTo>
                    <a:pt x="1644128" y="0"/>
                    <a:pt x="1665893" y="21765"/>
                    <a:pt x="1665893" y="48614"/>
                  </a:cubicBezTo>
                  <a:lnTo>
                    <a:pt x="1665893" y="563251"/>
                  </a:lnTo>
                  <a:cubicBezTo>
                    <a:pt x="1665893" y="576145"/>
                    <a:pt x="1660772" y="588510"/>
                    <a:pt x="1651655" y="597627"/>
                  </a:cubicBezTo>
                  <a:cubicBezTo>
                    <a:pt x="1642538" y="606744"/>
                    <a:pt x="1630172" y="611866"/>
                    <a:pt x="1617279" y="611866"/>
                  </a:cubicBezTo>
                  <a:lnTo>
                    <a:pt x="48614" y="611866"/>
                  </a:lnTo>
                  <a:cubicBezTo>
                    <a:pt x="21765" y="611866"/>
                    <a:pt x="0" y="590100"/>
                    <a:pt x="0" y="563251"/>
                  </a:cubicBezTo>
                  <a:lnTo>
                    <a:pt x="0" y="48614"/>
                  </a:lnTo>
                  <a:cubicBezTo>
                    <a:pt x="0" y="21765"/>
                    <a:pt x="21765" y="0"/>
                    <a:pt x="48614" y="0"/>
                  </a:cubicBezTo>
                  <a:close/>
                </a:path>
              </a:pathLst>
            </a:custGeom>
            <a:solidFill>
              <a:srgbClr val="86B0C8"/>
            </a:solidFill>
          </p:spPr>
          <p:txBody>
            <a:bodyPr/>
            <a:lstStyle/>
            <a:p>
              <a:endParaRPr lang="en-US"/>
            </a:p>
          </p:txBody>
        </p:sp>
        <p:sp>
          <p:nvSpPr>
            <p:cNvPr id="6" name="TextBox 6"/>
            <p:cNvSpPr txBox="1"/>
            <p:nvPr/>
          </p:nvSpPr>
          <p:spPr>
            <a:xfrm>
              <a:off x="-5954" y="-39755"/>
              <a:ext cx="1665893" cy="659491"/>
            </a:xfrm>
            <a:prstGeom prst="rect">
              <a:avLst/>
            </a:prstGeom>
          </p:spPr>
          <p:txBody>
            <a:bodyPr lIns="50800" tIns="50800" rIns="50800" bIns="50800" rtlCol="0" anchor="ctr"/>
            <a:lstStyle/>
            <a:p>
              <a:pPr algn="ctr">
                <a:lnSpc>
                  <a:spcPts val="4339"/>
                </a:lnSpc>
              </a:pPr>
              <a:endParaRPr lang="en-US" sz="3099" b="1" dirty="0">
                <a:solidFill>
                  <a:srgbClr val="2A3241"/>
                </a:solidFill>
                <a:latin typeface="Canva Sans Bold"/>
                <a:ea typeface="Canva Sans Bold"/>
                <a:cs typeface="Canva Sans Bold"/>
                <a:sym typeface="Canva Sans Bold"/>
              </a:endParaRPr>
            </a:p>
            <a:p>
              <a:pPr algn="ctr">
                <a:lnSpc>
                  <a:spcPts val="4339"/>
                </a:lnSpc>
              </a:pPr>
              <a:r>
                <a:rPr lang="en-US" sz="3099" b="1" dirty="0">
                  <a:solidFill>
                    <a:srgbClr val="2A3241"/>
                  </a:solidFill>
                  <a:latin typeface="Canva Sans Bold"/>
                  <a:ea typeface="Canva Sans Bold"/>
                  <a:cs typeface="Canva Sans Bold"/>
                  <a:sym typeface="Canva Sans Bold"/>
                </a:rPr>
                <a:t>Personalized Care:</a:t>
              </a:r>
              <a:r>
                <a:rPr lang="en-US" sz="3099" dirty="0">
                  <a:solidFill>
                    <a:srgbClr val="2A3241"/>
                  </a:solidFill>
                  <a:latin typeface="Canva Sans"/>
                  <a:ea typeface="Canva Sans"/>
                  <a:cs typeface="Canva Sans"/>
                  <a:sym typeface="Canva Sans"/>
                </a:rPr>
                <a:t> </a:t>
              </a:r>
            </a:p>
            <a:p>
              <a:pPr algn="ctr">
                <a:lnSpc>
                  <a:spcPts val="4059"/>
                </a:lnSpc>
                <a:spcBef>
                  <a:spcPct val="0"/>
                </a:spcBef>
              </a:pPr>
              <a:r>
                <a:rPr lang="en-US" sz="2899" dirty="0">
                  <a:solidFill>
                    <a:srgbClr val="2A3241"/>
                  </a:solidFill>
                  <a:latin typeface="Canva Sans"/>
                </a:rPr>
                <a:t>Tailored Solutions provided for each patient according to their needs.</a:t>
              </a:r>
              <a:endParaRPr lang="en-US" sz="2899" dirty="0">
                <a:solidFill>
                  <a:srgbClr val="2A3241"/>
                </a:solidFill>
                <a:latin typeface="Canva Sans"/>
                <a:sym typeface="Canva Sans"/>
              </a:endParaRPr>
            </a:p>
            <a:p>
              <a:pPr algn="ctr">
                <a:lnSpc>
                  <a:spcPts val="4059"/>
                </a:lnSpc>
                <a:spcBef>
                  <a:spcPct val="0"/>
                </a:spcBef>
              </a:pPr>
              <a:endParaRPr lang="en-US" sz="2899" dirty="0">
                <a:solidFill>
                  <a:srgbClr val="2A3241"/>
                </a:solidFill>
                <a:latin typeface="Canva Sans"/>
                <a:ea typeface="Canva Sans"/>
                <a:cs typeface="Canva Sans"/>
                <a:sym typeface="Canva Sans"/>
              </a:endParaRPr>
            </a:p>
          </p:txBody>
        </p:sp>
      </p:grpSp>
      <p:grpSp>
        <p:nvGrpSpPr>
          <p:cNvPr id="7" name="Group 7"/>
          <p:cNvGrpSpPr/>
          <p:nvPr/>
        </p:nvGrpSpPr>
        <p:grpSpPr>
          <a:xfrm>
            <a:off x="9867687" y="1265826"/>
            <a:ext cx="8000791" cy="2386139"/>
            <a:chOff x="0" y="0"/>
            <a:chExt cx="1641064" cy="489428"/>
          </a:xfrm>
        </p:grpSpPr>
        <p:sp>
          <p:nvSpPr>
            <p:cNvPr id="8" name="Freeform 8"/>
            <p:cNvSpPr/>
            <p:nvPr/>
          </p:nvSpPr>
          <p:spPr>
            <a:xfrm>
              <a:off x="0" y="0"/>
              <a:ext cx="1641064" cy="489428"/>
            </a:xfrm>
            <a:custGeom>
              <a:avLst/>
              <a:gdLst/>
              <a:ahLst/>
              <a:cxnLst/>
              <a:rect l="l" t="t" r="r" b="b"/>
              <a:pathLst>
                <a:path w="1641064" h="489428">
                  <a:moveTo>
                    <a:pt x="49350" y="0"/>
                  </a:moveTo>
                  <a:lnTo>
                    <a:pt x="1591714" y="0"/>
                  </a:lnTo>
                  <a:cubicBezTo>
                    <a:pt x="1604802" y="0"/>
                    <a:pt x="1617355" y="5199"/>
                    <a:pt x="1626610" y="14454"/>
                  </a:cubicBezTo>
                  <a:cubicBezTo>
                    <a:pt x="1635864" y="23709"/>
                    <a:pt x="1641064" y="36261"/>
                    <a:pt x="1641064" y="49350"/>
                  </a:cubicBezTo>
                  <a:lnTo>
                    <a:pt x="1641064" y="440078"/>
                  </a:lnTo>
                  <a:cubicBezTo>
                    <a:pt x="1641064" y="467333"/>
                    <a:pt x="1618969" y="489428"/>
                    <a:pt x="1591714" y="489428"/>
                  </a:cubicBezTo>
                  <a:lnTo>
                    <a:pt x="49350" y="489428"/>
                  </a:lnTo>
                  <a:cubicBezTo>
                    <a:pt x="36261" y="489428"/>
                    <a:pt x="23709" y="484228"/>
                    <a:pt x="14454" y="474973"/>
                  </a:cubicBezTo>
                  <a:cubicBezTo>
                    <a:pt x="5199" y="465718"/>
                    <a:pt x="0" y="453166"/>
                    <a:pt x="0" y="440078"/>
                  </a:cubicBezTo>
                  <a:lnTo>
                    <a:pt x="0" y="49350"/>
                  </a:lnTo>
                  <a:cubicBezTo>
                    <a:pt x="0" y="22095"/>
                    <a:pt x="22095" y="0"/>
                    <a:pt x="49350" y="0"/>
                  </a:cubicBezTo>
                  <a:close/>
                </a:path>
              </a:pathLst>
            </a:custGeom>
            <a:solidFill>
              <a:srgbClr val="86B0C8"/>
            </a:solidFill>
          </p:spPr>
          <p:txBody>
            <a:bodyPr/>
            <a:lstStyle/>
            <a:p>
              <a:pPr algn="ctr">
                <a:lnSpc>
                  <a:spcPts val="4339"/>
                </a:lnSpc>
              </a:pPr>
              <a:r>
                <a:rPr lang="en-US" sz="3099" b="1" dirty="0">
                  <a:solidFill>
                    <a:srgbClr val="2A3241"/>
                  </a:solidFill>
                  <a:latin typeface="Canva Sans Bold"/>
                  <a:sym typeface="Canva Sans Bold"/>
                </a:rPr>
                <a:t>Non-Intrusive Approach:</a:t>
              </a:r>
              <a:r>
                <a:rPr lang="en-US" sz="3099" b="1" dirty="0">
                  <a:solidFill>
                    <a:srgbClr val="2A3241"/>
                  </a:solidFill>
                  <a:latin typeface="Canva Sans Bold"/>
                  <a:sym typeface="Canva Sans"/>
                </a:rPr>
                <a:t> </a:t>
              </a:r>
            </a:p>
            <a:p>
              <a:pPr algn="ctr">
                <a:lnSpc>
                  <a:spcPts val="4059"/>
                </a:lnSpc>
                <a:spcBef>
                  <a:spcPct val="0"/>
                </a:spcBef>
              </a:pPr>
              <a:r>
                <a:rPr lang="en-US" sz="1800" dirty="0">
                  <a:solidFill>
                    <a:srgbClr val="2A3241"/>
                  </a:solidFill>
                  <a:latin typeface="Canva Sans"/>
                  <a:ea typeface="Canva Sans"/>
                  <a:cs typeface="Canva Sans"/>
                  <a:sym typeface="Canva Sans"/>
                </a:rPr>
                <a:t> </a:t>
              </a:r>
              <a:r>
                <a:rPr lang="en-US" sz="2899" dirty="0">
                  <a:solidFill>
                    <a:srgbClr val="2A3241"/>
                  </a:solidFill>
                  <a:latin typeface="Canva Sans"/>
                  <a:sym typeface="Canva Sans"/>
                </a:rPr>
                <a:t>The system will use comfortable and minimal wearables, reducing reliance on traditional devices.</a:t>
              </a:r>
            </a:p>
            <a:p>
              <a:endParaRPr lang="en-US" dirty="0"/>
            </a:p>
          </p:txBody>
        </p:sp>
        <p:sp>
          <p:nvSpPr>
            <p:cNvPr id="9" name="TextBox 9"/>
            <p:cNvSpPr txBox="1"/>
            <p:nvPr/>
          </p:nvSpPr>
          <p:spPr>
            <a:xfrm>
              <a:off x="0" y="-47625"/>
              <a:ext cx="1641064" cy="537053"/>
            </a:xfrm>
            <a:prstGeom prst="rect">
              <a:avLst/>
            </a:prstGeom>
          </p:spPr>
          <p:txBody>
            <a:bodyPr lIns="50800" tIns="50800" rIns="50800" bIns="50800" rtlCol="0" anchor="ctr"/>
            <a:lstStyle/>
            <a:p>
              <a:pPr algn="ctr">
                <a:lnSpc>
                  <a:spcPts val="4339"/>
                </a:lnSpc>
              </a:pPr>
              <a:endParaRPr lang="en-US" sz="2899" dirty="0">
                <a:solidFill>
                  <a:srgbClr val="2A3241"/>
                </a:solidFill>
                <a:latin typeface="Canva Sans"/>
                <a:ea typeface="Canva Sans"/>
                <a:cs typeface="Canva Sans"/>
                <a:sym typeface="Canva Sans"/>
              </a:endParaRPr>
            </a:p>
          </p:txBody>
        </p:sp>
      </p:grpSp>
      <p:grpSp>
        <p:nvGrpSpPr>
          <p:cNvPr id="10" name="Group 10"/>
          <p:cNvGrpSpPr/>
          <p:nvPr/>
        </p:nvGrpSpPr>
        <p:grpSpPr>
          <a:xfrm>
            <a:off x="10007791" y="3950430"/>
            <a:ext cx="7860687" cy="2535372"/>
            <a:chOff x="0" y="0"/>
            <a:chExt cx="1612327" cy="520037"/>
          </a:xfrm>
        </p:grpSpPr>
        <p:sp>
          <p:nvSpPr>
            <p:cNvPr id="11" name="Freeform 11"/>
            <p:cNvSpPr/>
            <p:nvPr/>
          </p:nvSpPr>
          <p:spPr>
            <a:xfrm>
              <a:off x="0" y="0"/>
              <a:ext cx="1612327" cy="520037"/>
            </a:xfrm>
            <a:custGeom>
              <a:avLst/>
              <a:gdLst/>
              <a:ahLst/>
              <a:cxnLst/>
              <a:rect l="l" t="t" r="r" b="b"/>
              <a:pathLst>
                <a:path w="1612327" h="520037">
                  <a:moveTo>
                    <a:pt x="50229" y="0"/>
                  </a:moveTo>
                  <a:lnTo>
                    <a:pt x="1562097" y="0"/>
                  </a:lnTo>
                  <a:cubicBezTo>
                    <a:pt x="1575419" y="0"/>
                    <a:pt x="1588195" y="5292"/>
                    <a:pt x="1597615" y="14712"/>
                  </a:cubicBezTo>
                  <a:cubicBezTo>
                    <a:pt x="1607035" y="24132"/>
                    <a:pt x="1612327" y="36908"/>
                    <a:pt x="1612327" y="50229"/>
                  </a:cubicBezTo>
                  <a:lnTo>
                    <a:pt x="1612327" y="469808"/>
                  </a:lnTo>
                  <a:cubicBezTo>
                    <a:pt x="1612327" y="483129"/>
                    <a:pt x="1607035" y="495905"/>
                    <a:pt x="1597615" y="505325"/>
                  </a:cubicBezTo>
                  <a:cubicBezTo>
                    <a:pt x="1588195" y="514745"/>
                    <a:pt x="1575419" y="520037"/>
                    <a:pt x="1562097" y="520037"/>
                  </a:cubicBezTo>
                  <a:lnTo>
                    <a:pt x="50229" y="520037"/>
                  </a:lnTo>
                  <a:cubicBezTo>
                    <a:pt x="36908" y="520037"/>
                    <a:pt x="24132" y="514745"/>
                    <a:pt x="14712" y="505325"/>
                  </a:cubicBezTo>
                  <a:cubicBezTo>
                    <a:pt x="5292" y="495905"/>
                    <a:pt x="0" y="483129"/>
                    <a:pt x="0" y="469808"/>
                  </a:cubicBezTo>
                  <a:lnTo>
                    <a:pt x="0" y="50229"/>
                  </a:lnTo>
                  <a:cubicBezTo>
                    <a:pt x="0" y="36908"/>
                    <a:pt x="5292" y="24132"/>
                    <a:pt x="14712" y="14712"/>
                  </a:cubicBezTo>
                  <a:cubicBezTo>
                    <a:pt x="24132" y="5292"/>
                    <a:pt x="36908" y="0"/>
                    <a:pt x="50229" y="0"/>
                  </a:cubicBezTo>
                  <a:close/>
                </a:path>
              </a:pathLst>
            </a:custGeom>
            <a:solidFill>
              <a:srgbClr val="86B0C8"/>
            </a:solidFill>
          </p:spPr>
          <p:txBody>
            <a:bodyPr/>
            <a:lstStyle/>
            <a:p>
              <a:endParaRPr lang="en-US"/>
            </a:p>
          </p:txBody>
        </p:sp>
        <p:sp>
          <p:nvSpPr>
            <p:cNvPr id="12" name="TextBox 12"/>
            <p:cNvSpPr txBox="1"/>
            <p:nvPr/>
          </p:nvSpPr>
          <p:spPr>
            <a:xfrm>
              <a:off x="0" y="0"/>
              <a:ext cx="1612327" cy="520037"/>
            </a:xfrm>
            <a:prstGeom prst="rect">
              <a:avLst/>
            </a:prstGeom>
          </p:spPr>
          <p:txBody>
            <a:bodyPr lIns="50800" tIns="50800" rIns="50800" bIns="50800" rtlCol="0" anchor="ctr"/>
            <a:lstStyle/>
            <a:p>
              <a:pPr algn="ctr">
                <a:lnSpc>
                  <a:spcPts val="4339"/>
                </a:lnSpc>
              </a:pPr>
              <a:r>
                <a:rPr lang="en-US" sz="3200" b="1" dirty="0">
                  <a:solidFill>
                    <a:srgbClr val="2A3241"/>
                  </a:solidFill>
                  <a:latin typeface="Canva Sans Bold"/>
                  <a:ea typeface="Canva Sans Bold"/>
                  <a:cs typeface="Canva Sans Bold"/>
                  <a:sym typeface="Canva Sans Bold"/>
                </a:rPr>
                <a:t>Real-Time Monitoring &amp; Alerts:</a:t>
              </a:r>
              <a:r>
                <a:rPr lang="en-US" sz="3200" dirty="0">
                  <a:solidFill>
                    <a:srgbClr val="2A3241"/>
                  </a:solidFill>
                  <a:latin typeface="Canva Sans"/>
                  <a:ea typeface="Canva Sans"/>
                  <a:cs typeface="Canva Sans"/>
                  <a:sym typeface="Canva Sans"/>
                </a:rPr>
                <a:t> </a:t>
              </a:r>
            </a:p>
            <a:p>
              <a:pPr algn="ctr">
                <a:lnSpc>
                  <a:spcPts val="4059"/>
                </a:lnSpc>
                <a:spcBef>
                  <a:spcPct val="0"/>
                </a:spcBef>
              </a:pPr>
              <a:r>
                <a:rPr lang="en-US" sz="2800" dirty="0">
                  <a:solidFill>
                    <a:srgbClr val="2A3241"/>
                  </a:solidFill>
                  <a:latin typeface="Canva Sans"/>
                  <a:ea typeface="Canva Sans"/>
                  <a:cs typeface="Canva Sans"/>
                  <a:sym typeface="Canva Sans"/>
                </a:rPr>
                <a:t>The system will provide continuous monitoring and send instant alerts to caregivers upon detecting critical changes or anomalies.</a:t>
              </a:r>
            </a:p>
          </p:txBody>
        </p:sp>
      </p:grpSp>
      <p:grpSp>
        <p:nvGrpSpPr>
          <p:cNvPr id="13" name="Group 13"/>
          <p:cNvGrpSpPr/>
          <p:nvPr/>
        </p:nvGrpSpPr>
        <p:grpSpPr>
          <a:xfrm>
            <a:off x="10007791" y="7005464"/>
            <a:ext cx="7860687" cy="2535372"/>
            <a:chOff x="0" y="0"/>
            <a:chExt cx="1612327" cy="520037"/>
          </a:xfrm>
        </p:grpSpPr>
        <p:sp>
          <p:nvSpPr>
            <p:cNvPr id="14" name="Freeform 14"/>
            <p:cNvSpPr/>
            <p:nvPr/>
          </p:nvSpPr>
          <p:spPr>
            <a:xfrm>
              <a:off x="0" y="0"/>
              <a:ext cx="1612327" cy="520037"/>
            </a:xfrm>
            <a:custGeom>
              <a:avLst/>
              <a:gdLst/>
              <a:ahLst/>
              <a:cxnLst/>
              <a:rect l="l" t="t" r="r" b="b"/>
              <a:pathLst>
                <a:path w="1612327" h="520037">
                  <a:moveTo>
                    <a:pt x="50229" y="0"/>
                  </a:moveTo>
                  <a:lnTo>
                    <a:pt x="1562097" y="0"/>
                  </a:lnTo>
                  <a:cubicBezTo>
                    <a:pt x="1575419" y="0"/>
                    <a:pt x="1588195" y="5292"/>
                    <a:pt x="1597615" y="14712"/>
                  </a:cubicBezTo>
                  <a:cubicBezTo>
                    <a:pt x="1607035" y="24132"/>
                    <a:pt x="1612327" y="36908"/>
                    <a:pt x="1612327" y="50229"/>
                  </a:cubicBezTo>
                  <a:lnTo>
                    <a:pt x="1612327" y="469808"/>
                  </a:lnTo>
                  <a:cubicBezTo>
                    <a:pt x="1612327" y="483129"/>
                    <a:pt x="1607035" y="495905"/>
                    <a:pt x="1597615" y="505325"/>
                  </a:cubicBezTo>
                  <a:cubicBezTo>
                    <a:pt x="1588195" y="514745"/>
                    <a:pt x="1575419" y="520037"/>
                    <a:pt x="1562097" y="520037"/>
                  </a:cubicBezTo>
                  <a:lnTo>
                    <a:pt x="50229" y="520037"/>
                  </a:lnTo>
                  <a:cubicBezTo>
                    <a:pt x="36908" y="520037"/>
                    <a:pt x="24132" y="514745"/>
                    <a:pt x="14712" y="505325"/>
                  </a:cubicBezTo>
                  <a:cubicBezTo>
                    <a:pt x="5292" y="495905"/>
                    <a:pt x="0" y="483129"/>
                    <a:pt x="0" y="469808"/>
                  </a:cubicBezTo>
                  <a:lnTo>
                    <a:pt x="0" y="50229"/>
                  </a:lnTo>
                  <a:cubicBezTo>
                    <a:pt x="0" y="36908"/>
                    <a:pt x="5292" y="24132"/>
                    <a:pt x="14712" y="14712"/>
                  </a:cubicBezTo>
                  <a:cubicBezTo>
                    <a:pt x="24132" y="5292"/>
                    <a:pt x="36908" y="0"/>
                    <a:pt x="50229" y="0"/>
                  </a:cubicBezTo>
                  <a:close/>
                </a:path>
              </a:pathLst>
            </a:custGeom>
            <a:solidFill>
              <a:srgbClr val="86B0C8"/>
            </a:solidFill>
          </p:spPr>
          <p:txBody>
            <a:bodyPr/>
            <a:lstStyle/>
            <a:p>
              <a:endParaRPr lang="en-US"/>
            </a:p>
          </p:txBody>
        </p:sp>
        <p:sp>
          <p:nvSpPr>
            <p:cNvPr id="15" name="TextBox 15"/>
            <p:cNvSpPr txBox="1"/>
            <p:nvPr/>
          </p:nvSpPr>
          <p:spPr>
            <a:xfrm>
              <a:off x="0" y="-47625"/>
              <a:ext cx="1612327" cy="567662"/>
            </a:xfrm>
            <a:prstGeom prst="rect">
              <a:avLst/>
            </a:prstGeom>
          </p:spPr>
          <p:txBody>
            <a:bodyPr lIns="50800" tIns="50800" rIns="50800" bIns="50800" rtlCol="0" anchor="ctr"/>
            <a:lstStyle/>
            <a:p>
              <a:pPr algn="ctr">
                <a:lnSpc>
                  <a:spcPts val="4339"/>
                </a:lnSpc>
              </a:pPr>
              <a:r>
                <a:rPr lang="en-US" sz="3099" b="1" dirty="0">
                  <a:solidFill>
                    <a:srgbClr val="2A3241"/>
                  </a:solidFill>
                  <a:latin typeface="Canva Sans Bold"/>
                  <a:ea typeface="Canva Sans Bold"/>
                  <a:cs typeface="Canva Sans Bold"/>
                  <a:sym typeface="Canva Sans Bold"/>
                </a:rPr>
                <a:t>Dementia-Focused Care</a:t>
              </a:r>
            </a:p>
            <a:p>
              <a:pPr algn="ctr">
                <a:lnSpc>
                  <a:spcPts val="4059"/>
                </a:lnSpc>
                <a:spcBef>
                  <a:spcPct val="0"/>
                </a:spcBef>
              </a:pPr>
              <a:r>
                <a:rPr lang="en-US" sz="2899" dirty="0">
                  <a:solidFill>
                    <a:srgbClr val="2A3241"/>
                  </a:solidFill>
                  <a:latin typeface="Canva Sans"/>
                  <a:ea typeface="Canva Sans"/>
                  <a:cs typeface="Canva Sans"/>
                  <a:sym typeface="Canva Sans"/>
                </a:rPr>
                <a:t>The system will address dementia-specific behaviors like wandering, aggression, and falls for proactive intervention.</a:t>
              </a:r>
            </a:p>
          </p:txBody>
        </p:sp>
      </p:grpSp>
      <p:grpSp>
        <p:nvGrpSpPr>
          <p:cNvPr id="16" name="Group 16"/>
          <p:cNvGrpSpPr/>
          <p:nvPr/>
        </p:nvGrpSpPr>
        <p:grpSpPr>
          <a:xfrm>
            <a:off x="843137" y="6093630"/>
            <a:ext cx="8121844" cy="2684605"/>
            <a:chOff x="0" y="0"/>
            <a:chExt cx="1665893" cy="550647"/>
          </a:xfrm>
        </p:grpSpPr>
        <p:sp>
          <p:nvSpPr>
            <p:cNvPr id="17" name="Freeform 17"/>
            <p:cNvSpPr/>
            <p:nvPr/>
          </p:nvSpPr>
          <p:spPr>
            <a:xfrm>
              <a:off x="0" y="0"/>
              <a:ext cx="1665893" cy="550647"/>
            </a:xfrm>
            <a:custGeom>
              <a:avLst/>
              <a:gdLst/>
              <a:ahLst/>
              <a:cxnLst/>
              <a:rect l="l" t="t" r="r" b="b"/>
              <a:pathLst>
                <a:path w="1665893" h="550647">
                  <a:moveTo>
                    <a:pt x="48614" y="0"/>
                  </a:moveTo>
                  <a:lnTo>
                    <a:pt x="1617279" y="0"/>
                  </a:lnTo>
                  <a:cubicBezTo>
                    <a:pt x="1644128" y="0"/>
                    <a:pt x="1665893" y="21765"/>
                    <a:pt x="1665893" y="48614"/>
                  </a:cubicBezTo>
                  <a:lnTo>
                    <a:pt x="1665893" y="502032"/>
                  </a:lnTo>
                  <a:cubicBezTo>
                    <a:pt x="1665893" y="528881"/>
                    <a:pt x="1644128" y="550647"/>
                    <a:pt x="1617279" y="550647"/>
                  </a:cubicBezTo>
                  <a:lnTo>
                    <a:pt x="48614" y="550647"/>
                  </a:lnTo>
                  <a:cubicBezTo>
                    <a:pt x="35721" y="550647"/>
                    <a:pt x="23356" y="545525"/>
                    <a:pt x="14239" y="536408"/>
                  </a:cubicBezTo>
                  <a:cubicBezTo>
                    <a:pt x="5122" y="527291"/>
                    <a:pt x="0" y="514926"/>
                    <a:pt x="0" y="502032"/>
                  </a:cubicBezTo>
                  <a:lnTo>
                    <a:pt x="0" y="48614"/>
                  </a:lnTo>
                  <a:cubicBezTo>
                    <a:pt x="0" y="21765"/>
                    <a:pt x="21765" y="0"/>
                    <a:pt x="48614" y="0"/>
                  </a:cubicBezTo>
                  <a:close/>
                </a:path>
              </a:pathLst>
            </a:custGeom>
            <a:solidFill>
              <a:srgbClr val="86B0C8"/>
            </a:solidFill>
          </p:spPr>
          <p:txBody>
            <a:bodyPr/>
            <a:lstStyle/>
            <a:p>
              <a:endParaRPr lang="en-US"/>
            </a:p>
          </p:txBody>
        </p:sp>
        <p:sp>
          <p:nvSpPr>
            <p:cNvPr id="18" name="TextBox 18"/>
            <p:cNvSpPr txBox="1"/>
            <p:nvPr/>
          </p:nvSpPr>
          <p:spPr>
            <a:xfrm>
              <a:off x="0" y="-47625"/>
              <a:ext cx="1665893" cy="598272"/>
            </a:xfrm>
            <a:prstGeom prst="rect">
              <a:avLst/>
            </a:prstGeom>
          </p:spPr>
          <p:txBody>
            <a:bodyPr lIns="50800" tIns="50800" rIns="50800" bIns="50800" rtlCol="0" anchor="ctr"/>
            <a:lstStyle/>
            <a:p>
              <a:pPr algn="ctr">
                <a:lnSpc>
                  <a:spcPts val="4339"/>
                </a:lnSpc>
              </a:pPr>
              <a:endParaRPr lang="en-US" sz="3099" b="1" dirty="0">
                <a:solidFill>
                  <a:srgbClr val="2A3241"/>
                </a:solidFill>
                <a:latin typeface="Canva Sans Bold"/>
                <a:ea typeface="Canva Sans Bold"/>
                <a:cs typeface="Canva Sans Bold"/>
                <a:sym typeface="Canva Sans Bold"/>
              </a:endParaRPr>
            </a:p>
            <a:p>
              <a:pPr algn="ctr">
                <a:lnSpc>
                  <a:spcPts val="4339"/>
                </a:lnSpc>
              </a:pPr>
              <a:r>
                <a:rPr lang="en-US" sz="3099" b="1" dirty="0">
                  <a:solidFill>
                    <a:srgbClr val="2A3241"/>
                  </a:solidFill>
                  <a:latin typeface="Canva Sans Bold"/>
                  <a:ea typeface="Canva Sans Bold"/>
                  <a:cs typeface="Canva Sans Bold"/>
                  <a:sym typeface="Canva Sans Bold"/>
                </a:rPr>
                <a:t>Behavioral Analysis:</a:t>
              </a:r>
              <a:r>
                <a:rPr lang="en-US" sz="3099" dirty="0">
                  <a:solidFill>
                    <a:srgbClr val="2A3241"/>
                  </a:solidFill>
                  <a:latin typeface="Canva Sans"/>
                  <a:ea typeface="Canva Sans"/>
                  <a:cs typeface="Canva Sans"/>
                  <a:sym typeface="Canva Sans"/>
                </a:rPr>
                <a:t> </a:t>
              </a:r>
            </a:p>
            <a:p>
              <a:pPr algn="ctr">
                <a:lnSpc>
                  <a:spcPts val="4059"/>
                </a:lnSpc>
                <a:spcBef>
                  <a:spcPct val="0"/>
                </a:spcBef>
              </a:pPr>
              <a:r>
                <a:rPr lang="en-US" sz="2899" dirty="0">
                  <a:solidFill>
                    <a:srgbClr val="2A3241"/>
                  </a:solidFill>
                  <a:latin typeface="Canva Sans"/>
                  <a:ea typeface="Canva Sans"/>
                  <a:cs typeface="Canva Sans"/>
                  <a:sym typeface="Canva Sans"/>
                </a:rPr>
                <a:t> Behavioral trends and anomalies will be identified to detect early signs of distress or health decline.</a:t>
              </a:r>
            </a:p>
            <a:p>
              <a:pPr algn="ctr">
                <a:lnSpc>
                  <a:spcPts val="4059"/>
                </a:lnSpc>
                <a:spcBef>
                  <a:spcPct val="0"/>
                </a:spcBef>
              </a:pPr>
              <a:endParaRPr lang="en-US" sz="2899" dirty="0">
                <a:solidFill>
                  <a:srgbClr val="2A3241"/>
                </a:solidFill>
                <a:latin typeface="Canva Sans"/>
                <a:ea typeface="Canva Sans"/>
                <a:cs typeface="Canva Sans"/>
                <a:sym typeface="Canva Sans"/>
              </a:endParaRPr>
            </a:p>
          </p:txBody>
        </p:sp>
      </p:grpSp>
      <p:sp>
        <p:nvSpPr>
          <p:cNvPr id="19" name="TextBox 19"/>
          <p:cNvSpPr txBox="1"/>
          <p:nvPr/>
        </p:nvSpPr>
        <p:spPr>
          <a:xfrm>
            <a:off x="1392602" y="914400"/>
            <a:ext cx="7334867" cy="1027802"/>
          </a:xfrm>
          <a:prstGeom prst="rect">
            <a:avLst/>
          </a:prstGeom>
        </p:spPr>
        <p:txBody>
          <a:bodyPr lIns="0" tIns="0" rIns="0" bIns="0" rtlCol="0" anchor="t">
            <a:spAutoFit/>
          </a:bodyPr>
          <a:lstStyle/>
          <a:p>
            <a:pPr algn="l">
              <a:lnSpc>
                <a:spcPts val="8449"/>
              </a:lnSpc>
              <a:spcBef>
                <a:spcPct val="0"/>
              </a:spcBef>
            </a:pPr>
            <a:r>
              <a:rPr lang="en-US" sz="6035">
                <a:solidFill>
                  <a:srgbClr val="3D5A80"/>
                </a:solidFill>
                <a:latin typeface="Lexend Deca"/>
                <a:ea typeface="Lexend Deca"/>
                <a:cs typeface="Lexend Deca"/>
                <a:sym typeface="Lexend Deca"/>
              </a:rPr>
              <a:t>Proposed Solution</a:t>
            </a:r>
          </a:p>
        </p:txBody>
      </p:sp>
      <p:sp>
        <p:nvSpPr>
          <p:cNvPr id="23" name="Slide Number Placeholder 22">
            <a:extLst>
              <a:ext uri="{FF2B5EF4-FFF2-40B4-BE49-F238E27FC236}">
                <a16:creationId xmlns:a16="http://schemas.microsoft.com/office/drawing/2014/main" id="{23344C53-8187-6367-CADA-13F193B999A6}"/>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673562" y="520190"/>
            <a:ext cx="1952089" cy="1952089"/>
          </a:xfrm>
          <a:custGeom>
            <a:avLst/>
            <a:gdLst/>
            <a:ahLst/>
            <a:cxnLst/>
            <a:rect l="l" t="t" r="r" b="b"/>
            <a:pathLst>
              <a:path w="1952089" h="1952089">
                <a:moveTo>
                  <a:pt x="0" y="0"/>
                </a:moveTo>
                <a:lnTo>
                  <a:pt x="1952089" y="0"/>
                </a:lnTo>
                <a:lnTo>
                  <a:pt x="1952089" y="1952089"/>
                </a:lnTo>
                <a:lnTo>
                  <a:pt x="0" y="1952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588073" y="6735674"/>
            <a:ext cx="1342453" cy="4114800"/>
          </a:xfrm>
          <a:custGeom>
            <a:avLst/>
            <a:gdLst/>
            <a:ahLst/>
            <a:cxnLst/>
            <a:rect l="l" t="t" r="r" b="b"/>
            <a:pathLst>
              <a:path w="1342453" h="4114800">
                <a:moveTo>
                  <a:pt x="0" y="0"/>
                </a:moveTo>
                <a:lnTo>
                  <a:pt x="1342454" y="0"/>
                </a:lnTo>
                <a:lnTo>
                  <a:pt x="13424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20157" y="948411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9">
            <a:extLst>
              <a:ext uri="{FF2B5EF4-FFF2-40B4-BE49-F238E27FC236}">
                <a16:creationId xmlns:a16="http://schemas.microsoft.com/office/drawing/2014/main" id="{E45B8690-F4B8-AAE0-0E0E-585DF6B0E874}"/>
              </a:ext>
            </a:extLst>
          </p:cNvPr>
          <p:cNvSpPr txBox="1"/>
          <p:nvPr/>
        </p:nvSpPr>
        <p:spPr>
          <a:xfrm>
            <a:off x="-2590800" y="4232545"/>
            <a:ext cx="13928842" cy="910955"/>
          </a:xfrm>
          <a:prstGeom prst="rect">
            <a:avLst/>
          </a:prstGeom>
        </p:spPr>
        <p:txBody>
          <a:bodyPr lIns="0" tIns="0" rIns="0" bIns="0" rtlCol="0" anchor="t">
            <a:spAutoFit/>
          </a:bodyPr>
          <a:lstStyle/>
          <a:p>
            <a:pPr algn="ctr">
              <a:lnSpc>
                <a:spcPts val="7749"/>
              </a:lnSpc>
              <a:spcBef>
                <a:spcPct val="0"/>
              </a:spcBef>
            </a:pPr>
            <a:r>
              <a:rPr lang="en-US" sz="5535" dirty="0">
                <a:solidFill>
                  <a:srgbClr val="3D5A80"/>
                </a:solidFill>
                <a:latin typeface="Lexend Deca"/>
                <a:ea typeface="Lexend Deca"/>
                <a:cs typeface="Lexend Deca"/>
                <a:sym typeface="Lexend Deca"/>
              </a:rPr>
              <a:t>ARCHITECTURE </a:t>
            </a:r>
          </a:p>
        </p:txBody>
      </p:sp>
      <p:sp>
        <p:nvSpPr>
          <p:cNvPr id="10" name="Slide Number Placeholder 9">
            <a:extLst>
              <a:ext uri="{FF2B5EF4-FFF2-40B4-BE49-F238E27FC236}">
                <a16:creationId xmlns:a16="http://schemas.microsoft.com/office/drawing/2014/main" id="{6916E976-517E-054F-132A-E083171E4E8E}"/>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Picture 7" descr="A diagram of a medical process&#10;&#10;AI-generated content may be incorrect.">
            <a:extLst>
              <a:ext uri="{FF2B5EF4-FFF2-40B4-BE49-F238E27FC236}">
                <a16:creationId xmlns:a16="http://schemas.microsoft.com/office/drawing/2014/main" id="{4466F91E-219B-D78A-6A27-601A967C0B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0" y="266700"/>
            <a:ext cx="5005387" cy="9366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451849" y="503686"/>
            <a:ext cx="9384301" cy="945252"/>
          </a:xfrm>
          <a:prstGeom prst="rect">
            <a:avLst/>
          </a:prstGeom>
        </p:spPr>
        <p:txBody>
          <a:bodyPr lIns="0" tIns="0" rIns="0" bIns="0" rtlCol="0" anchor="t">
            <a:spAutoFit/>
          </a:bodyPr>
          <a:lstStyle/>
          <a:p>
            <a:pPr marL="0" lvl="0" indent="0" algn="ctr">
              <a:lnSpc>
                <a:spcPts val="7749"/>
              </a:lnSpc>
              <a:spcBef>
                <a:spcPct val="0"/>
              </a:spcBef>
            </a:pPr>
            <a:r>
              <a:rPr lang="en-US" sz="5535" b="1" dirty="0">
                <a:solidFill>
                  <a:srgbClr val="3D5A80"/>
                </a:solidFill>
                <a:latin typeface="Lexend Deca"/>
                <a:ea typeface="Lexend Deca"/>
                <a:cs typeface="Lexend Deca"/>
                <a:sym typeface="Lexend Deca"/>
              </a:rPr>
              <a:t>Health metrics </a:t>
            </a:r>
          </a:p>
        </p:txBody>
      </p:sp>
      <p:sp>
        <p:nvSpPr>
          <p:cNvPr id="5" name="TextBox 5"/>
          <p:cNvSpPr txBox="1"/>
          <p:nvPr/>
        </p:nvSpPr>
        <p:spPr>
          <a:xfrm>
            <a:off x="685800" y="2160348"/>
            <a:ext cx="17165516" cy="3998467"/>
          </a:xfrm>
          <a:prstGeom prst="rect">
            <a:avLst/>
          </a:prstGeom>
        </p:spPr>
        <p:txBody>
          <a:bodyPr lIns="0" tIns="0" rIns="0" bIns="0" rtlCol="0" anchor="t">
            <a:spAutoFit/>
          </a:bodyPr>
          <a:lstStyle/>
          <a:p>
            <a:pPr algn="just">
              <a:lnSpc>
                <a:spcPts val="4503"/>
              </a:lnSpc>
            </a:pPr>
            <a:r>
              <a:rPr lang="en-US" sz="3217" b="1" dirty="0">
                <a:solidFill>
                  <a:srgbClr val="000000"/>
                </a:solidFill>
                <a:latin typeface="Roboto Bold"/>
                <a:ea typeface="Roboto Bold"/>
                <a:cs typeface="Roboto Bold"/>
                <a:sym typeface="Roboto Bold"/>
              </a:rPr>
              <a:t>Data Integration and Processing</a:t>
            </a:r>
          </a:p>
          <a:p>
            <a:pPr algn="just">
              <a:lnSpc>
                <a:spcPts val="4503"/>
              </a:lnSpc>
            </a:pPr>
            <a:r>
              <a:rPr lang="en-US" sz="3217" dirty="0">
                <a:solidFill>
                  <a:srgbClr val="000000"/>
                </a:solidFill>
                <a:latin typeface="Roboto"/>
                <a:ea typeface="Roboto"/>
                <a:cs typeface="Roboto"/>
                <a:sym typeface="Roboto"/>
              </a:rPr>
              <a:t>Combined multiple tables [12] into a single dataset with key metrics.</a:t>
            </a:r>
          </a:p>
          <a:p>
            <a:pPr marL="694553" lvl="1" indent="-347276" algn="just">
              <a:lnSpc>
                <a:spcPts val="4503"/>
              </a:lnSpc>
              <a:buFont typeface="Arial"/>
              <a:buChar char="•"/>
            </a:pPr>
            <a:r>
              <a:rPr lang="en-US" sz="3217" dirty="0">
                <a:solidFill>
                  <a:srgbClr val="000000"/>
                </a:solidFill>
                <a:latin typeface="Roboto"/>
                <a:ea typeface="Roboto"/>
                <a:cs typeface="Roboto"/>
                <a:sym typeface="Roboto"/>
              </a:rPr>
              <a:t>Heart Rate, Calories, Steps, Distance, Sleep Stage (e.g., Deep, Light, Awake).</a:t>
            </a:r>
          </a:p>
          <a:p>
            <a:pPr algn="just">
              <a:lnSpc>
                <a:spcPts val="4503"/>
              </a:lnSpc>
            </a:pPr>
            <a:endParaRPr lang="en-US" sz="3217" dirty="0">
              <a:solidFill>
                <a:srgbClr val="000000"/>
              </a:solidFill>
              <a:latin typeface="Roboto"/>
              <a:ea typeface="Roboto"/>
              <a:cs typeface="Roboto"/>
              <a:sym typeface="Roboto"/>
            </a:endParaRPr>
          </a:p>
          <a:p>
            <a:pPr algn="just">
              <a:lnSpc>
                <a:spcPts val="4503"/>
              </a:lnSpc>
            </a:pPr>
            <a:r>
              <a:rPr lang="en-US" sz="3217" b="1" dirty="0">
                <a:solidFill>
                  <a:srgbClr val="000000"/>
                </a:solidFill>
                <a:latin typeface="Roboto Bold"/>
                <a:ea typeface="Roboto Bold"/>
                <a:cs typeface="Roboto Bold"/>
                <a:sym typeface="Roboto Bold"/>
              </a:rPr>
              <a:t>Real-Time Simulation:</a:t>
            </a:r>
          </a:p>
          <a:p>
            <a:pPr marL="694553" lvl="1" indent="-347276" algn="just">
              <a:lnSpc>
                <a:spcPts val="4503"/>
              </a:lnSpc>
              <a:buFont typeface="Arial"/>
              <a:buChar char="•"/>
            </a:pPr>
            <a:r>
              <a:rPr lang="en-US" sz="3217" dirty="0">
                <a:solidFill>
                  <a:srgbClr val="000000"/>
                </a:solidFill>
                <a:latin typeface="Roboto"/>
                <a:ea typeface="Roboto"/>
                <a:cs typeface="Roboto"/>
                <a:sym typeface="Roboto"/>
              </a:rPr>
              <a:t>Applied a time-based loop:</a:t>
            </a:r>
          </a:p>
          <a:p>
            <a:pPr marL="694553" lvl="1" indent="-347276" algn="just">
              <a:lnSpc>
                <a:spcPts val="4503"/>
              </a:lnSpc>
              <a:buFont typeface="Arial"/>
              <a:buChar char="•"/>
            </a:pPr>
            <a:r>
              <a:rPr lang="en-US" sz="3217" dirty="0">
                <a:solidFill>
                  <a:srgbClr val="000000"/>
                </a:solidFill>
                <a:latin typeface="Roboto"/>
                <a:ea typeface="Roboto"/>
                <a:cs typeface="Roboto"/>
                <a:sym typeface="Roboto"/>
              </a:rPr>
              <a:t>After every 5 seconds, the next row of data is picked and displayed.</a:t>
            </a:r>
          </a:p>
        </p:txBody>
      </p:sp>
      <p:sp>
        <p:nvSpPr>
          <p:cNvPr id="9" name="Slide Number Placeholder 8">
            <a:extLst>
              <a:ext uri="{FF2B5EF4-FFF2-40B4-BE49-F238E27FC236}">
                <a16:creationId xmlns:a16="http://schemas.microsoft.com/office/drawing/2014/main" id="{B57B12EF-BC67-CC4F-53D7-2EAC805E9533}"/>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6" name="Freeform 4"/>
          <p:cNvSpPr/>
          <p:nvPr/>
        </p:nvSpPr>
        <p:spPr>
          <a:xfrm>
            <a:off x="2133600" y="6624928"/>
            <a:ext cx="13152015" cy="2895600"/>
          </a:xfrm>
          <a:custGeom>
            <a:avLst/>
            <a:gdLst/>
            <a:ahLst/>
            <a:cxnLst/>
            <a:rect l="l" t="t" r="r" b="b"/>
            <a:pathLst>
              <a:path w="13152015" h="6839048">
                <a:moveTo>
                  <a:pt x="0" y="0"/>
                </a:moveTo>
                <a:lnTo>
                  <a:pt x="13152014" y="0"/>
                </a:lnTo>
                <a:lnTo>
                  <a:pt x="13152014" y="6839047"/>
                </a:lnTo>
                <a:lnTo>
                  <a:pt x="0" y="6839047"/>
                </a:lnTo>
                <a:lnTo>
                  <a:pt x="0" y="0"/>
                </a:lnTo>
                <a:close/>
              </a:path>
            </a:pathLst>
          </a:custGeom>
          <a:blipFill>
            <a:blip r:embed="rId6"/>
            <a:stretch>
              <a:fillRect t="-14534" b="-121654"/>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53526" y="5067300"/>
            <a:ext cx="10132439" cy="4303107"/>
          </a:xfrm>
          <a:custGeom>
            <a:avLst/>
            <a:gdLst/>
            <a:ahLst/>
            <a:cxnLst/>
            <a:rect l="l" t="t" r="r" b="b"/>
            <a:pathLst>
              <a:path w="10132439" h="4303107">
                <a:moveTo>
                  <a:pt x="0" y="0"/>
                </a:moveTo>
                <a:lnTo>
                  <a:pt x="10132439" y="0"/>
                </a:lnTo>
                <a:lnTo>
                  <a:pt x="10132439" y="4303107"/>
                </a:lnTo>
                <a:lnTo>
                  <a:pt x="0" y="4303107"/>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4451849" y="503686"/>
            <a:ext cx="10578163" cy="945252"/>
          </a:xfrm>
          <a:prstGeom prst="rect">
            <a:avLst/>
          </a:prstGeom>
        </p:spPr>
        <p:txBody>
          <a:bodyPr lIns="0" tIns="0" rIns="0" bIns="0" rtlCol="0" anchor="t">
            <a:spAutoFit/>
          </a:bodyPr>
          <a:lstStyle/>
          <a:p>
            <a:pPr marL="0" lvl="0" indent="0" algn="l">
              <a:lnSpc>
                <a:spcPts val="7749"/>
              </a:lnSpc>
              <a:spcBef>
                <a:spcPct val="0"/>
              </a:spcBef>
            </a:pPr>
            <a:r>
              <a:rPr lang="en-US" sz="5535" b="1" dirty="0">
                <a:solidFill>
                  <a:srgbClr val="3D5A80"/>
                </a:solidFill>
                <a:latin typeface="Lexend Deca"/>
                <a:ea typeface="Lexend Deca"/>
                <a:cs typeface="Lexend Deca"/>
                <a:sym typeface="Lexend Deca"/>
              </a:rPr>
              <a:t>Stress Detection Using HRV</a:t>
            </a:r>
          </a:p>
        </p:txBody>
      </p:sp>
      <p:sp>
        <p:nvSpPr>
          <p:cNvPr id="6" name="TextBox 6"/>
          <p:cNvSpPr txBox="1"/>
          <p:nvPr/>
        </p:nvSpPr>
        <p:spPr>
          <a:xfrm>
            <a:off x="561242" y="1689595"/>
            <a:ext cx="17165516" cy="2844305"/>
          </a:xfrm>
          <a:prstGeom prst="rect">
            <a:avLst/>
          </a:prstGeom>
        </p:spPr>
        <p:txBody>
          <a:bodyPr lIns="0" tIns="0" rIns="0" bIns="0" rtlCol="0" anchor="t">
            <a:spAutoFit/>
          </a:bodyPr>
          <a:lstStyle/>
          <a:p>
            <a:pPr algn="just">
              <a:lnSpc>
                <a:spcPts val="4503"/>
              </a:lnSpc>
            </a:pPr>
            <a:r>
              <a:rPr lang="en-US" sz="3217" dirty="0">
                <a:solidFill>
                  <a:srgbClr val="000000"/>
                </a:solidFill>
                <a:latin typeface="Roboto"/>
                <a:ea typeface="Roboto"/>
                <a:cs typeface="Roboto"/>
                <a:sym typeface="Roboto"/>
              </a:rPr>
              <a:t>Stress levels are detected using Heart Rate Variability (HRV) triangular index based on the research paper:</a:t>
            </a:r>
          </a:p>
          <a:p>
            <a:pPr marL="1389106" lvl="2" indent="-463035" algn="just">
              <a:lnSpc>
                <a:spcPts val="4503"/>
              </a:lnSpc>
              <a:buFont typeface="Arial"/>
              <a:buChar char="⚬"/>
            </a:pPr>
            <a:r>
              <a:rPr lang="en-US" sz="3217" dirty="0">
                <a:solidFill>
                  <a:srgbClr val="000000"/>
                </a:solidFill>
                <a:latin typeface="Roboto"/>
                <a:ea typeface="Roboto"/>
                <a:cs typeface="Roboto"/>
                <a:sym typeface="Roboto"/>
              </a:rPr>
              <a:t>“Human Stress Management through Heart Rate Variability”​ [13].</a:t>
            </a:r>
          </a:p>
          <a:p>
            <a:pPr marL="1389106" lvl="2" indent="-463035" algn="just">
              <a:lnSpc>
                <a:spcPts val="4503"/>
              </a:lnSpc>
              <a:buFont typeface="Arial"/>
              <a:buChar char="⚬"/>
            </a:pPr>
            <a:r>
              <a:rPr lang="en-US" sz="3217" dirty="0">
                <a:solidFill>
                  <a:srgbClr val="000000"/>
                </a:solidFill>
                <a:latin typeface="Roboto"/>
                <a:ea typeface="Roboto"/>
                <a:cs typeface="Roboto"/>
                <a:sym typeface="Roboto"/>
              </a:rPr>
              <a:t>Formula for HRV:</a:t>
            </a:r>
          </a:p>
          <a:p>
            <a:pPr algn="ctr">
              <a:lnSpc>
                <a:spcPts val="4503"/>
              </a:lnSpc>
              <a:spcBef>
                <a:spcPct val="0"/>
              </a:spcBef>
            </a:pPr>
            <a:r>
              <a:rPr lang="en-US" sz="3217" b="1" dirty="0" err="1">
                <a:solidFill>
                  <a:srgbClr val="000000"/>
                </a:solidFill>
                <a:latin typeface="Roboto Bold"/>
                <a:ea typeface="Roboto Bold"/>
                <a:cs typeface="Roboto Bold"/>
                <a:sym typeface="Roboto Bold"/>
              </a:rPr>
              <a:t>HRVTriangularIndex</a:t>
            </a:r>
            <a:r>
              <a:rPr lang="en-US" sz="3217" b="1" dirty="0">
                <a:solidFill>
                  <a:srgbClr val="000000"/>
                </a:solidFill>
                <a:latin typeface="Roboto Bold"/>
                <a:ea typeface="Roboto Bold"/>
                <a:cs typeface="Roboto Bold"/>
                <a:sym typeface="Roboto Bold"/>
              </a:rPr>
              <a:t>=(</a:t>
            </a:r>
            <a:r>
              <a:rPr lang="en-US" sz="3217" b="1" dirty="0" err="1">
                <a:solidFill>
                  <a:srgbClr val="000000"/>
                </a:solidFill>
                <a:latin typeface="Roboto Bold"/>
                <a:ea typeface="Roboto Bold"/>
                <a:cs typeface="Roboto Bold"/>
                <a:sym typeface="Roboto Bold"/>
              </a:rPr>
              <a:t>SumofNNintervals</a:t>
            </a:r>
            <a:r>
              <a:rPr lang="en-US" sz="3217" b="1" dirty="0">
                <a:solidFill>
                  <a:srgbClr val="000000"/>
                </a:solidFill>
                <a:latin typeface="Roboto Bold"/>
                <a:ea typeface="Roboto Bold"/>
                <a:cs typeface="Roboto Bold"/>
                <a:sym typeface="Roboto Bold"/>
              </a:rPr>
              <a:t>)/(</a:t>
            </a:r>
            <a:r>
              <a:rPr lang="en-US" sz="3217" b="1" dirty="0" err="1">
                <a:solidFill>
                  <a:srgbClr val="000000"/>
                </a:solidFill>
                <a:latin typeface="Roboto Bold"/>
                <a:ea typeface="Roboto Bold"/>
                <a:cs typeface="Roboto Bold"/>
                <a:sym typeface="Roboto Bold"/>
              </a:rPr>
              <a:t>MaxNNinterval</a:t>
            </a:r>
            <a:r>
              <a:rPr lang="en-US" sz="3217" b="1" dirty="0">
                <a:solidFill>
                  <a:srgbClr val="000000"/>
                </a:solidFill>
                <a:latin typeface="Roboto Bold"/>
                <a:ea typeface="Roboto Bold"/>
                <a:cs typeface="Roboto Bold"/>
                <a:sym typeface="Roboto Bold"/>
              </a:rPr>
              <a:t>)</a:t>
            </a:r>
          </a:p>
        </p:txBody>
      </p:sp>
      <p:sp>
        <p:nvSpPr>
          <p:cNvPr id="10" name="Slide Number Placeholder 9">
            <a:extLst>
              <a:ext uri="{FF2B5EF4-FFF2-40B4-BE49-F238E27FC236}">
                <a16:creationId xmlns:a16="http://schemas.microsoft.com/office/drawing/2014/main" id="{3089B0F9-D52C-70C2-0792-823632B16A2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79E9ADEB-0CFF-591A-E87D-FD72B8B8A1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FD3E46-7CF9-EF09-9B52-6733A8A46D3A}"/>
              </a:ext>
            </a:extLst>
          </p:cNvPr>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E32A58E-B068-7F92-0100-7F4C9A3D627B}"/>
              </a:ext>
            </a:extLst>
          </p:cNvPr>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D0A80A10-4487-C55D-9796-98CEEF937482}"/>
              </a:ext>
            </a:extLst>
          </p:cNvPr>
          <p:cNvSpPr txBox="1"/>
          <p:nvPr/>
        </p:nvSpPr>
        <p:spPr>
          <a:xfrm>
            <a:off x="2438400" y="503686"/>
            <a:ext cx="14249400" cy="925253"/>
          </a:xfrm>
          <a:prstGeom prst="rect">
            <a:avLst/>
          </a:prstGeom>
        </p:spPr>
        <p:txBody>
          <a:bodyPr wrap="square" lIns="0" tIns="0" rIns="0" bIns="0" rtlCol="0" anchor="t">
            <a:spAutoFit/>
          </a:bodyPr>
          <a:lstStyle/>
          <a:p>
            <a:pPr marL="0" lvl="0" indent="0" algn="l">
              <a:lnSpc>
                <a:spcPts val="7749"/>
              </a:lnSpc>
              <a:spcBef>
                <a:spcPct val="0"/>
              </a:spcBef>
            </a:pPr>
            <a:r>
              <a:rPr lang="en-US" sz="6000" dirty="0">
                <a:solidFill>
                  <a:schemeClr val="accent1">
                    <a:lumMod val="75000"/>
                  </a:schemeClr>
                </a:solidFill>
                <a:latin typeface="Lexend Deca" panose="020B0604020202020204" charset="0"/>
                <a:cs typeface="Lexend Deca" panose="020B0604020202020204" charset="0"/>
              </a:rPr>
              <a:t>Dementia Detection through Speech</a:t>
            </a:r>
            <a:endParaRPr lang="en-US" sz="5535" dirty="0">
              <a:solidFill>
                <a:schemeClr val="accent1">
                  <a:lumMod val="75000"/>
                </a:schemeClr>
              </a:solidFill>
              <a:latin typeface="Lexend Deca" panose="020B0604020202020204" charset="0"/>
              <a:cs typeface="Lexend Deca" panose="020B0604020202020204" charset="0"/>
              <a:sym typeface="Lexend Deca"/>
            </a:endParaRPr>
          </a:p>
        </p:txBody>
      </p:sp>
      <p:sp>
        <p:nvSpPr>
          <p:cNvPr id="5" name="TextBox 5">
            <a:extLst>
              <a:ext uri="{FF2B5EF4-FFF2-40B4-BE49-F238E27FC236}">
                <a16:creationId xmlns:a16="http://schemas.microsoft.com/office/drawing/2014/main" id="{8CADCF86-E4AC-01F1-A329-C59FF33D9A73}"/>
              </a:ext>
            </a:extLst>
          </p:cNvPr>
          <p:cNvSpPr txBox="1"/>
          <p:nvPr/>
        </p:nvSpPr>
        <p:spPr>
          <a:xfrm>
            <a:off x="457200" y="1686282"/>
            <a:ext cx="9105900" cy="9061135"/>
          </a:xfrm>
          <a:prstGeom prst="rect">
            <a:avLst/>
          </a:prstGeom>
        </p:spPr>
        <p:txBody>
          <a:bodyPr wrap="square" lIns="0" tIns="0" rIns="0" bIns="0" rtlCol="0" anchor="t">
            <a:spAutoFit/>
          </a:bodyPr>
          <a:lstStyle/>
          <a:p>
            <a:pPr algn="just">
              <a:lnSpc>
                <a:spcPts val="4503"/>
              </a:lnSpc>
            </a:pPr>
            <a:br>
              <a:rPr lang="en-US" sz="3000" dirty="0">
                <a:latin typeface="Arial" panose="020B0604020202020204" pitchFamily="34" charset="0"/>
                <a:cs typeface="Arial" panose="020B0604020202020204" pitchFamily="34" charset="0"/>
              </a:rPr>
            </a:br>
            <a:r>
              <a:rPr lang="en-GB" sz="3000" b="1" dirty="0">
                <a:latin typeface="Arial" panose="020B0604020202020204" pitchFamily="34" charset="0"/>
                <a:cs typeface="Arial" panose="020B0604020202020204" pitchFamily="34" charset="0"/>
              </a:rPr>
              <a:t>Why?</a:t>
            </a:r>
          </a:p>
          <a:p>
            <a:pPr marL="571500" indent="-571500">
              <a:buFont typeface="Arial" panose="020B0604020202020204" pitchFamily="34" charset="0"/>
              <a:buChar char="•"/>
            </a:pPr>
            <a:r>
              <a:rPr lang="en-GB" sz="3000" dirty="0">
                <a:latin typeface="Arial" panose="020B0604020202020204" pitchFamily="34" charset="0"/>
                <a:cs typeface="Arial" panose="020B0604020202020204" pitchFamily="34" charset="0"/>
              </a:rPr>
              <a:t>Dementia affects language, making speech analysis a useful early screening tool.</a:t>
            </a:r>
          </a:p>
          <a:p>
            <a:pPr marL="571500" indent="-571500">
              <a:buFont typeface="Arial" panose="020B0604020202020204" pitchFamily="34" charset="0"/>
              <a:buChar char="•"/>
            </a:pPr>
            <a:r>
              <a:rPr lang="en-GB" sz="3000" dirty="0">
                <a:latin typeface="Arial" panose="020B0604020202020204" pitchFamily="34" charset="0"/>
                <a:cs typeface="Arial" panose="020B0604020202020204" pitchFamily="34" charset="0"/>
              </a:rPr>
              <a:t>Traditional tests are time-consuming and </a:t>
            </a:r>
            <a:r>
              <a:rPr lang="en-US" sz="3000" dirty="0">
                <a:latin typeface="Arial" panose="020B0604020202020204" pitchFamily="34" charset="0"/>
                <a:cs typeface="Arial" panose="020B0604020202020204" pitchFamily="34" charset="0"/>
              </a:rPr>
              <a:t>Not scalable</a:t>
            </a:r>
            <a:r>
              <a:rPr lang="en-GB" sz="3000" dirty="0">
                <a:latin typeface="Arial" panose="020B0604020202020204" pitchFamily="34" charset="0"/>
                <a:cs typeface="Arial" panose="020B0604020202020204" pitchFamily="34" charset="0"/>
              </a:rPr>
              <a:t>.</a:t>
            </a:r>
          </a:p>
          <a:p>
            <a:pPr marL="571500" indent="-571500">
              <a:buFont typeface="Arial" panose="020B0604020202020204" pitchFamily="34" charset="0"/>
              <a:buChar char="•"/>
            </a:pPr>
            <a:endParaRPr lang="en-GB" sz="30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3000" b="1" dirty="0">
                <a:latin typeface="Arial" panose="020B0604020202020204" pitchFamily="34" charset="0"/>
                <a:cs typeface="Arial" panose="020B0604020202020204" pitchFamily="34" charset="0"/>
              </a:rPr>
              <a:t>What we have done?</a:t>
            </a:r>
            <a:endParaRPr kumimoji="0" lang="en-US" altLang="en-US" sz="3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An </a:t>
            </a:r>
            <a:r>
              <a:rPr lang="en-US" altLang="en-US" sz="3000" dirty="0">
                <a:latin typeface="Arial" panose="020B0604020202020204" pitchFamily="34" charset="0"/>
                <a:cs typeface="Arial" panose="020B0604020202020204" pitchFamily="34" charset="0"/>
              </a:rPr>
              <a:t>ML Model </a:t>
            </a: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a:t>
            </a:r>
            <a:r>
              <a:rPr kumimoji="0" lang="en-US" altLang="en-US" sz="3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analyze speech recordings</a:t>
            </a: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detect signs of dementia.</a:t>
            </a:r>
          </a:p>
          <a:p>
            <a:pPr marR="0" lvl="0" algn="l"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can distinguish between </a:t>
            </a:r>
            <a:r>
              <a:rPr kumimoji="0" lang="en-US" altLang="en-US" sz="3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Healthy individuals</a:t>
            </a: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t>
            </a:r>
            <a:r>
              <a:rPr kumimoji="0" lang="en-US" altLang="en-US" sz="3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Patients with Alzheimer’s.</a:t>
            </a:r>
          </a:p>
          <a:p>
            <a:pPr marR="0" lvl="0" algn="l"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This aids in </a:t>
            </a:r>
            <a:r>
              <a:rPr kumimoji="0" lang="en-US" altLang="en-US" sz="3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early diagnosis</a:t>
            </a: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enabling </a:t>
            </a:r>
            <a:r>
              <a:rPr kumimoji="0" lang="en-US" altLang="en-US" sz="3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timely treatment</a:t>
            </a:r>
            <a:r>
              <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care planning.</a:t>
            </a:r>
          </a:p>
          <a:p>
            <a:pPr lvl="1"/>
            <a:endParaRPr lang="en-US" sz="3000" dirty="0">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a:lnSpc>
                <a:spcPts val="4503"/>
              </a:lnSpc>
              <a:spcBef>
                <a:spcPct val="0"/>
              </a:spcBef>
            </a:pPr>
            <a:endParaRPr lang="en-US" sz="3000" dirty="0">
              <a:solidFill>
                <a:srgbClr val="000000"/>
              </a:solidFill>
              <a:latin typeface="Arial" panose="020B0604020202020204" pitchFamily="34" charset="0"/>
              <a:ea typeface="Roboto"/>
              <a:cs typeface="Arial" panose="020B0604020202020204" pitchFamily="34" charset="0"/>
              <a:sym typeface="Roboto"/>
            </a:endParaRPr>
          </a:p>
        </p:txBody>
      </p:sp>
      <p:sp>
        <p:nvSpPr>
          <p:cNvPr id="9" name="Slide Number Placeholder 8">
            <a:extLst>
              <a:ext uri="{FF2B5EF4-FFF2-40B4-BE49-F238E27FC236}">
                <a16:creationId xmlns:a16="http://schemas.microsoft.com/office/drawing/2014/main" id="{140C786B-C2AD-4D4C-397E-3171F254C376}"/>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11" name="Picture 10">
            <a:extLst>
              <a:ext uri="{FF2B5EF4-FFF2-40B4-BE49-F238E27FC236}">
                <a16:creationId xmlns:a16="http://schemas.microsoft.com/office/drawing/2014/main" id="{6FF45225-6B25-DFCC-463E-D10CFA8C1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3100" y="2628900"/>
            <a:ext cx="8081319" cy="5398322"/>
          </a:xfrm>
          <a:prstGeom prst="rect">
            <a:avLst/>
          </a:prstGeom>
        </p:spPr>
      </p:pic>
    </p:spTree>
    <p:extLst>
      <p:ext uri="{BB962C8B-B14F-4D97-AF65-F5344CB8AC3E}">
        <p14:creationId xmlns:p14="http://schemas.microsoft.com/office/powerpoint/2010/main" val="2410485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47945DF8-16B7-F6B6-00D4-62672A54E7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669F94-8CFC-9189-DFE5-E0AE31A2F647}"/>
              </a:ext>
            </a:extLst>
          </p:cNvPr>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AAC9A71-2D80-9198-9EE4-D89D76472FDD}"/>
              </a:ext>
            </a:extLst>
          </p:cNvPr>
          <p:cNvSpPr/>
          <p:nvPr/>
        </p:nvSpPr>
        <p:spPr>
          <a:xfrm>
            <a:off x="21771" y="1657917"/>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FCB37553-9AF4-B235-78E4-8257494CCE81}"/>
              </a:ext>
            </a:extLst>
          </p:cNvPr>
          <p:cNvSpPr txBox="1"/>
          <p:nvPr/>
        </p:nvSpPr>
        <p:spPr>
          <a:xfrm>
            <a:off x="859783" y="573222"/>
            <a:ext cx="16866975" cy="894476"/>
          </a:xfrm>
          <a:prstGeom prst="rect">
            <a:avLst/>
          </a:prstGeom>
        </p:spPr>
        <p:txBody>
          <a:bodyPr wrap="square" lIns="0" tIns="0" rIns="0" bIns="0" rtlCol="0" anchor="t">
            <a:spAutoFit/>
          </a:bodyPr>
          <a:lstStyle/>
          <a:p>
            <a:pPr algn="ctr">
              <a:lnSpc>
                <a:spcPts val="7749"/>
              </a:lnSpc>
              <a:spcBef>
                <a:spcPct val="0"/>
              </a:spcBef>
            </a:pPr>
            <a:r>
              <a:rPr lang="en-US" sz="5000" dirty="0">
                <a:solidFill>
                  <a:schemeClr val="accent1">
                    <a:lumMod val="75000"/>
                  </a:schemeClr>
                </a:solidFill>
                <a:latin typeface="Lexend Deca" panose="020B0604020202020204" charset="0"/>
                <a:cs typeface="Lexend Deca" panose="020B0604020202020204" charset="0"/>
              </a:rPr>
              <a:t>Dementia Detection through Speech Contd.</a:t>
            </a:r>
            <a:endParaRPr lang="en-US" sz="5000" dirty="0">
              <a:solidFill>
                <a:schemeClr val="accent1">
                  <a:lumMod val="75000"/>
                </a:schemeClr>
              </a:solidFill>
              <a:latin typeface="Lexend Deca" panose="020B0604020202020204" charset="0"/>
              <a:cs typeface="Lexend Deca" panose="020B0604020202020204" charset="0"/>
              <a:sym typeface="Lexend Deca"/>
            </a:endParaRPr>
          </a:p>
        </p:txBody>
      </p:sp>
      <p:sp>
        <p:nvSpPr>
          <p:cNvPr id="5" name="TextBox 5">
            <a:extLst>
              <a:ext uri="{FF2B5EF4-FFF2-40B4-BE49-F238E27FC236}">
                <a16:creationId xmlns:a16="http://schemas.microsoft.com/office/drawing/2014/main" id="{54DC94BB-1017-8487-BEE7-66F82CB91EFD}"/>
              </a:ext>
            </a:extLst>
          </p:cNvPr>
          <p:cNvSpPr txBox="1"/>
          <p:nvPr/>
        </p:nvSpPr>
        <p:spPr>
          <a:xfrm>
            <a:off x="561242" y="1794344"/>
            <a:ext cx="17165516" cy="2462213"/>
          </a:xfrm>
          <a:prstGeom prst="rect">
            <a:avLst/>
          </a:prstGeom>
        </p:spPr>
        <p:txBody>
          <a:bodyPr lIns="0" tIns="0" rIns="0" bIns="0" rtlCol="0" anchor="t">
            <a:spAutoFit/>
          </a:bodyPr>
          <a:lstStyle/>
          <a:p>
            <a:endParaRPr lang="en-US" sz="3200" b="1" dirty="0">
              <a:latin typeface="Arial" panose="020B0604020202020204" pitchFamily="34" charset="0"/>
              <a:cs typeface="Arial" panose="020B0604020202020204" pitchFamily="34" charset="0"/>
            </a:endParaRPr>
          </a:p>
          <a:p>
            <a:pPr lvl="1"/>
            <a:r>
              <a:rPr lang="en-US" sz="3200" b="1" dirty="0">
                <a:latin typeface="Arial" panose="020B0604020202020204" pitchFamily="34" charset="0"/>
                <a:cs typeface="Arial" panose="020B0604020202020204" pitchFamily="34" charset="0"/>
              </a:rPr>
              <a:t>Results and Evaluation: </a:t>
            </a:r>
          </a:p>
          <a:p>
            <a:pPr lvl="1"/>
            <a:endParaRPr lang="en-US" sz="3200" b="1" dirty="0">
              <a:latin typeface="Arial" panose="020B0604020202020204" pitchFamily="34" charset="0"/>
              <a:cs typeface="Arial" panose="020B0604020202020204" pitchFamily="34" charset="0"/>
            </a:endParaRPr>
          </a:p>
          <a:p>
            <a:pPr marL="1828800" lvl="3"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Model Used: XG Boost</a:t>
            </a:r>
          </a:p>
          <a:p>
            <a:pPr marL="1828800" lvl="3"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Accuracy: 0.95</a:t>
            </a:r>
          </a:p>
        </p:txBody>
      </p:sp>
      <p:graphicFrame>
        <p:nvGraphicFramePr>
          <p:cNvPr id="12" name="Table 11">
            <a:extLst>
              <a:ext uri="{FF2B5EF4-FFF2-40B4-BE49-F238E27FC236}">
                <a16:creationId xmlns:a16="http://schemas.microsoft.com/office/drawing/2014/main" id="{5C68C30B-1884-4104-4A31-04ACF557097E}"/>
              </a:ext>
            </a:extLst>
          </p:cNvPr>
          <p:cNvGraphicFramePr>
            <a:graphicFrameLocks noGrp="1"/>
          </p:cNvGraphicFramePr>
          <p:nvPr>
            <p:extLst>
              <p:ext uri="{D42A27DB-BD31-4B8C-83A1-F6EECF244321}">
                <p14:modId xmlns:p14="http://schemas.microsoft.com/office/powerpoint/2010/main" val="4064201124"/>
              </p:ext>
            </p:extLst>
          </p:nvPr>
        </p:nvGraphicFramePr>
        <p:xfrm>
          <a:off x="2273997" y="4714592"/>
          <a:ext cx="12725400" cy="3379149"/>
        </p:xfrm>
        <a:graphic>
          <a:graphicData uri="http://schemas.openxmlformats.org/drawingml/2006/table">
            <a:tbl>
              <a:tblPr firstRow="1" firstCol="1" bandRow="1">
                <a:tableStyleId>{5C22544A-7EE6-4342-B048-85BDC9FD1C3A}</a:tableStyleId>
              </a:tblPr>
              <a:tblGrid>
                <a:gridCol w="3045480">
                  <a:extLst>
                    <a:ext uri="{9D8B030D-6E8A-4147-A177-3AD203B41FA5}">
                      <a16:colId xmlns:a16="http://schemas.microsoft.com/office/drawing/2014/main" val="3117050436"/>
                    </a:ext>
                  </a:extLst>
                </a:gridCol>
                <a:gridCol w="2045535">
                  <a:extLst>
                    <a:ext uri="{9D8B030D-6E8A-4147-A177-3AD203B41FA5}">
                      <a16:colId xmlns:a16="http://schemas.microsoft.com/office/drawing/2014/main" val="1414808266"/>
                    </a:ext>
                  </a:extLst>
                </a:gridCol>
                <a:gridCol w="2544795">
                  <a:extLst>
                    <a:ext uri="{9D8B030D-6E8A-4147-A177-3AD203B41FA5}">
                      <a16:colId xmlns:a16="http://schemas.microsoft.com/office/drawing/2014/main" val="401227249"/>
                    </a:ext>
                  </a:extLst>
                </a:gridCol>
                <a:gridCol w="2544795">
                  <a:extLst>
                    <a:ext uri="{9D8B030D-6E8A-4147-A177-3AD203B41FA5}">
                      <a16:colId xmlns:a16="http://schemas.microsoft.com/office/drawing/2014/main" val="1316623181"/>
                    </a:ext>
                  </a:extLst>
                </a:gridCol>
                <a:gridCol w="2544795">
                  <a:extLst>
                    <a:ext uri="{9D8B030D-6E8A-4147-A177-3AD203B41FA5}">
                      <a16:colId xmlns:a16="http://schemas.microsoft.com/office/drawing/2014/main" val="3634722442"/>
                    </a:ext>
                  </a:extLst>
                </a:gridCol>
              </a:tblGrid>
              <a:tr h="825888">
                <a:tc>
                  <a:txBody>
                    <a:bodyPr/>
                    <a:lstStyle/>
                    <a:p>
                      <a:pPr marL="0" marR="0" algn="ctr">
                        <a:lnSpc>
                          <a:spcPct val="107000"/>
                        </a:lnSpc>
                        <a:spcAft>
                          <a:spcPts val="800"/>
                        </a:spcAft>
                        <a:buNone/>
                      </a:pPr>
                      <a:r>
                        <a:rPr lang="en-US" sz="2800" dirty="0">
                          <a:effectLst/>
                        </a:rPr>
                        <a:t>Model</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Accuracy</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effectLst/>
                        </a:rPr>
                        <a:t>Precision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Recall</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F1-Score</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02092093"/>
                  </a:ext>
                </a:extLst>
              </a:tr>
              <a:tr h="825888">
                <a:tc>
                  <a:txBody>
                    <a:bodyPr/>
                    <a:lstStyle/>
                    <a:p>
                      <a:pPr marL="0" marR="0" algn="ctr">
                        <a:lnSpc>
                          <a:spcPct val="107000"/>
                        </a:lnSpc>
                        <a:spcAft>
                          <a:spcPts val="800"/>
                        </a:spcAft>
                        <a:buNone/>
                      </a:pPr>
                      <a:r>
                        <a:rPr lang="en-US" sz="2800">
                          <a:effectLst/>
                        </a:rPr>
                        <a:t>SVM</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0.50</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effectLst/>
                        </a:rPr>
                        <a:t>0.25</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0.50</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0.33</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27357369"/>
                  </a:ext>
                </a:extLst>
              </a:tr>
              <a:tr h="901485">
                <a:tc>
                  <a:txBody>
                    <a:bodyPr/>
                    <a:lstStyle/>
                    <a:p>
                      <a:pPr marL="0" marR="0" algn="ctr">
                        <a:lnSpc>
                          <a:spcPct val="107000"/>
                        </a:lnSpc>
                        <a:spcAft>
                          <a:spcPts val="800"/>
                        </a:spcAft>
                        <a:buNone/>
                      </a:pPr>
                      <a:r>
                        <a:rPr lang="en-US" sz="2800" dirty="0">
                          <a:effectLst/>
                        </a:rPr>
                        <a:t>Random Forest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0.68</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0.70</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a:effectLst/>
                        </a:rPr>
                        <a:t>0.68</a:t>
                      </a:r>
                      <a:endParaRPr lang="en-US" sz="2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effectLst/>
                        </a:rPr>
                        <a:t>0.68</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8039360"/>
                  </a:ext>
                </a:extLst>
              </a:tr>
              <a:tr h="825888">
                <a:tc>
                  <a:txBody>
                    <a:bodyPr/>
                    <a:lstStyle/>
                    <a:p>
                      <a:pPr marL="0" marR="0" algn="ctr">
                        <a:lnSpc>
                          <a:spcPct val="107000"/>
                        </a:lnSpc>
                        <a:spcAft>
                          <a:spcPts val="800"/>
                        </a:spcAft>
                        <a:buNone/>
                      </a:pPr>
                      <a:r>
                        <a:rPr lang="en-US" sz="2800" dirty="0" err="1">
                          <a:solidFill>
                            <a:srgbClr val="FF0000"/>
                          </a:solidFill>
                          <a:effectLst/>
                        </a:rPr>
                        <a:t>XGBoost</a:t>
                      </a:r>
                      <a:endPar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solidFill>
                            <a:srgbClr val="FF0000"/>
                          </a:solidFill>
                          <a:effectLst/>
                        </a:rPr>
                        <a:t>0.95</a:t>
                      </a:r>
                      <a:endPar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solidFill>
                            <a:srgbClr val="FF0000"/>
                          </a:solidFill>
                          <a:effectLst/>
                        </a:rPr>
                        <a:t>0.96</a:t>
                      </a:r>
                      <a:endPar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solidFill>
                            <a:srgbClr val="FF0000"/>
                          </a:solidFill>
                          <a:effectLst/>
                        </a:rPr>
                        <a:t>0.95</a:t>
                      </a:r>
                      <a:endPar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buNone/>
                      </a:pPr>
                      <a:r>
                        <a:rPr lang="en-US" sz="2800" dirty="0">
                          <a:solidFill>
                            <a:srgbClr val="FF0000"/>
                          </a:solidFill>
                          <a:effectLst/>
                        </a:rPr>
                        <a:t>0.95</a:t>
                      </a:r>
                      <a:endPar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65795327"/>
                  </a:ext>
                </a:extLst>
              </a:tr>
            </a:tbl>
          </a:graphicData>
        </a:graphic>
      </p:graphicFrame>
      <p:sp>
        <p:nvSpPr>
          <p:cNvPr id="9" name="Slide Number Placeholder 8">
            <a:extLst>
              <a:ext uri="{FF2B5EF4-FFF2-40B4-BE49-F238E27FC236}">
                <a16:creationId xmlns:a16="http://schemas.microsoft.com/office/drawing/2014/main" id="{5E83C126-5E62-62DC-8FE5-DBAFEC6EDA6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06193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5935887" y="8379123"/>
            <a:ext cx="5878286" cy="41148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54000" y="-1919149"/>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6375264" y="1280117"/>
            <a:ext cx="5664336" cy="888320"/>
          </a:xfrm>
          <a:prstGeom prst="rect">
            <a:avLst/>
          </a:prstGeom>
        </p:spPr>
        <p:txBody>
          <a:bodyPr wrap="square" lIns="0" tIns="0" rIns="0" bIns="0" rtlCol="0" anchor="t">
            <a:spAutoFit/>
          </a:bodyPr>
          <a:lstStyle/>
          <a:p>
            <a:pPr marL="0" lvl="0" indent="0" algn="l">
              <a:lnSpc>
                <a:spcPts val="7749"/>
              </a:lnSpc>
              <a:spcBef>
                <a:spcPct val="0"/>
              </a:spcBef>
            </a:pPr>
            <a:r>
              <a:rPr lang="en-US" sz="4800" dirty="0">
                <a:solidFill>
                  <a:srgbClr val="3D5A80"/>
                </a:solidFill>
                <a:latin typeface="Lexend Deca"/>
                <a:ea typeface="Lexend Deca"/>
                <a:cs typeface="Lexend Deca"/>
                <a:sym typeface="Lexend Deca"/>
              </a:rPr>
              <a:t>Group Members</a:t>
            </a:r>
          </a:p>
        </p:txBody>
      </p:sp>
      <p:grpSp>
        <p:nvGrpSpPr>
          <p:cNvPr id="5" name="Group 5"/>
          <p:cNvGrpSpPr/>
          <p:nvPr/>
        </p:nvGrpSpPr>
        <p:grpSpPr>
          <a:xfrm>
            <a:off x="685800" y="2443587"/>
            <a:ext cx="5352489" cy="1556913"/>
            <a:chOff x="0" y="-14371"/>
            <a:chExt cx="2046545" cy="516887"/>
          </a:xfrm>
        </p:grpSpPr>
        <p:sp>
          <p:nvSpPr>
            <p:cNvPr id="6" name="Freeform 6"/>
            <p:cNvSpPr/>
            <p:nvPr/>
          </p:nvSpPr>
          <p:spPr>
            <a:xfrm>
              <a:off x="0" y="10927"/>
              <a:ext cx="2046545" cy="491589"/>
            </a:xfrm>
            <a:custGeom>
              <a:avLst/>
              <a:gdLst/>
              <a:ahLst/>
              <a:cxnLst/>
              <a:rect l="l" t="t" r="r" b="b"/>
              <a:pathLst>
                <a:path w="2046545" h="491589">
                  <a:moveTo>
                    <a:pt x="50813" y="0"/>
                  </a:moveTo>
                  <a:lnTo>
                    <a:pt x="1995732" y="0"/>
                  </a:lnTo>
                  <a:cubicBezTo>
                    <a:pt x="2009209" y="0"/>
                    <a:pt x="2022133" y="5353"/>
                    <a:pt x="2031662" y="14883"/>
                  </a:cubicBezTo>
                  <a:cubicBezTo>
                    <a:pt x="2041191" y="24412"/>
                    <a:pt x="2046545" y="37336"/>
                    <a:pt x="2046545" y="50813"/>
                  </a:cubicBezTo>
                  <a:lnTo>
                    <a:pt x="2046545" y="440777"/>
                  </a:lnTo>
                  <a:cubicBezTo>
                    <a:pt x="2046545" y="454253"/>
                    <a:pt x="2041191" y="467177"/>
                    <a:pt x="2031662" y="476707"/>
                  </a:cubicBezTo>
                  <a:cubicBezTo>
                    <a:pt x="2022133" y="486236"/>
                    <a:pt x="2009209" y="491589"/>
                    <a:pt x="1995732" y="491589"/>
                  </a:cubicBezTo>
                  <a:lnTo>
                    <a:pt x="50813" y="491589"/>
                  </a:lnTo>
                  <a:cubicBezTo>
                    <a:pt x="37336" y="491589"/>
                    <a:pt x="24412" y="486236"/>
                    <a:pt x="14883" y="476707"/>
                  </a:cubicBezTo>
                  <a:cubicBezTo>
                    <a:pt x="5353" y="467177"/>
                    <a:pt x="0" y="454253"/>
                    <a:pt x="0" y="440777"/>
                  </a:cubicBezTo>
                  <a:lnTo>
                    <a:pt x="0" y="50813"/>
                  </a:lnTo>
                  <a:cubicBezTo>
                    <a:pt x="0" y="37336"/>
                    <a:pt x="5353" y="24412"/>
                    <a:pt x="14883" y="14883"/>
                  </a:cubicBezTo>
                  <a:cubicBezTo>
                    <a:pt x="24412" y="5353"/>
                    <a:pt x="37336" y="0"/>
                    <a:pt x="50813" y="0"/>
                  </a:cubicBezTo>
                  <a:close/>
                </a:path>
              </a:pathLst>
            </a:custGeom>
            <a:solidFill>
              <a:srgbClr val="86B0C8"/>
            </a:solidFill>
          </p:spPr>
          <p:txBody>
            <a:bodyPr/>
            <a:lstStyle/>
            <a:p>
              <a:endParaRPr lang="en-US" dirty="0"/>
            </a:p>
          </p:txBody>
        </p:sp>
        <p:sp>
          <p:nvSpPr>
            <p:cNvPr id="7" name="TextBox 7"/>
            <p:cNvSpPr txBox="1"/>
            <p:nvPr/>
          </p:nvSpPr>
          <p:spPr>
            <a:xfrm>
              <a:off x="0" y="-14371"/>
              <a:ext cx="2046545" cy="505960"/>
            </a:xfrm>
            <a:prstGeom prst="rect">
              <a:avLst/>
            </a:prstGeom>
          </p:spPr>
          <p:txBody>
            <a:bodyPr lIns="50800" tIns="50800" rIns="50800" bIns="50800" rtlCol="0" anchor="ctr"/>
            <a:lstStyle/>
            <a:p>
              <a:pPr algn="ctr">
                <a:lnSpc>
                  <a:spcPts val="6299"/>
                </a:lnSpc>
              </a:pPr>
              <a:r>
                <a:rPr lang="en-US" sz="4499" b="1" dirty="0">
                  <a:solidFill>
                    <a:srgbClr val="2A3241"/>
                  </a:solidFill>
                  <a:latin typeface="Canva Sans Bold"/>
                  <a:ea typeface="Canva Sans Bold"/>
                  <a:cs typeface="Canva Sans Bold"/>
                  <a:sym typeface="Canva Sans Bold"/>
                </a:rPr>
                <a:t>LAIBA RAFIQ</a:t>
              </a:r>
              <a:r>
                <a:rPr lang="en-US" sz="4499" dirty="0">
                  <a:solidFill>
                    <a:srgbClr val="2A3241"/>
                  </a:solidFill>
                  <a:latin typeface="Canva Sans"/>
                  <a:ea typeface="Canva Sans"/>
                  <a:cs typeface="Canva Sans"/>
                  <a:sym typeface="Canva Sans"/>
                </a:rPr>
                <a:t> </a:t>
              </a:r>
            </a:p>
            <a:p>
              <a:pPr algn="ctr">
                <a:lnSpc>
                  <a:spcPts val="5319"/>
                </a:lnSpc>
                <a:spcBef>
                  <a:spcPct val="0"/>
                </a:spcBef>
              </a:pPr>
              <a:r>
                <a:rPr lang="en-US" sz="3799" dirty="0">
                  <a:solidFill>
                    <a:srgbClr val="2A3241"/>
                  </a:solidFill>
                  <a:latin typeface="Canva Sans"/>
                  <a:ea typeface="Canva Sans"/>
                  <a:cs typeface="Canva Sans"/>
                  <a:sym typeface="Canva Sans"/>
                </a:rPr>
                <a:t>FA21-BCS-051</a:t>
              </a:r>
            </a:p>
          </p:txBody>
        </p:sp>
      </p:grpSp>
      <p:grpSp>
        <p:nvGrpSpPr>
          <p:cNvPr id="8" name="Group 8"/>
          <p:cNvGrpSpPr/>
          <p:nvPr/>
        </p:nvGrpSpPr>
        <p:grpSpPr>
          <a:xfrm>
            <a:off x="6166757" y="2366466"/>
            <a:ext cx="5878286" cy="1710234"/>
            <a:chOff x="-909412" y="-834859"/>
            <a:chExt cx="2092271" cy="567789"/>
          </a:xfrm>
        </p:grpSpPr>
        <p:sp>
          <p:nvSpPr>
            <p:cNvPr id="9" name="Freeform 9"/>
            <p:cNvSpPr/>
            <p:nvPr/>
          </p:nvSpPr>
          <p:spPr>
            <a:xfrm>
              <a:off x="-863686" y="-778910"/>
              <a:ext cx="2046545" cy="491589"/>
            </a:xfrm>
            <a:custGeom>
              <a:avLst/>
              <a:gdLst/>
              <a:ahLst/>
              <a:cxnLst/>
              <a:rect l="l" t="t" r="r" b="b"/>
              <a:pathLst>
                <a:path w="2046545" h="491589">
                  <a:moveTo>
                    <a:pt x="50813" y="0"/>
                  </a:moveTo>
                  <a:lnTo>
                    <a:pt x="1995732" y="0"/>
                  </a:lnTo>
                  <a:cubicBezTo>
                    <a:pt x="2009209" y="0"/>
                    <a:pt x="2022133" y="5353"/>
                    <a:pt x="2031662" y="14883"/>
                  </a:cubicBezTo>
                  <a:cubicBezTo>
                    <a:pt x="2041191" y="24412"/>
                    <a:pt x="2046545" y="37336"/>
                    <a:pt x="2046545" y="50813"/>
                  </a:cubicBezTo>
                  <a:lnTo>
                    <a:pt x="2046545" y="440777"/>
                  </a:lnTo>
                  <a:cubicBezTo>
                    <a:pt x="2046545" y="454253"/>
                    <a:pt x="2041191" y="467177"/>
                    <a:pt x="2031662" y="476707"/>
                  </a:cubicBezTo>
                  <a:cubicBezTo>
                    <a:pt x="2022133" y="486236"/>
                    <a:pt x="2009209" y="491589"/>
                    <a:pt x="1995732" y="491589"/>
                  </a:cubicBezTo>
                  <a:lnTo>
                    <a:pt x="50813" y="491589"/>
                  </a:lnTo>
                  <a:cubicBezTo>
                    <a:pt x="37336" y="491589"/>
                    <a:pt x="24412" y="486236"/>
                    <a:pt x="14883" y="476707"/>
                  </a:cubicBezTo>
                  <a:cubicBezTo>
                    <a:pt x="5353" y="467177"/>
                    <a:pt x="0" y="454253"/>
                    <a:pt x="0" y="440777"/>
                  </a:cubicBezTo>
                  <a:lnTo>
                    <a:pt x="0" y="50813"/>
                  </a:lnTo>
                  <a:cubicBezTo>
                    <a:pt x="0" y="37336"/>
                    <a:pt x="5353" y="24412"/>
                    <a:pt x="14883" y="14883"/>
                  </a:cubicBezTo>
                  <a:cubicBezTo>
                    <a:pt x="24412" y="5353"/>
                    <a:pt x="37336" y="0"/>
                    <a:pt x="50813" y="0"/>
                  </a:cubicBezTo>
                  <a:close/>
                </a:path>
              </a:pathLst>
            </a:custGeom>
            <a:solidFill>
              <a:srgbClr val="86B0C8"/>
            </a:solidFill>
          </p:spPr>
          <p:txBody>
            <a:bodyPr/>
            <a:lstStyle/>
            <a:p>
              <a:endParaRPr lang="en-US"/>
            </a:p>
          </p:txBody>
        </p:sp>
        <p:sp>
          <p:nvSpPr>
            <p:cNvPr id="10" name="TextBox 10"/>
            <p:cNvSpPr txBox="1"/>
            <p:nvPr/>
          </p:nvSpPr>
          <p:spPr>
            <a:xfrm>
              <a:off x="-909412" y="-834859"/>
              <a:ext cx="2046545" cy="567789"/>
            </a:xfrm>
            <a:prstGeom prst="rect">
              <a:avLst/>
            </a:prstGeom>
          </p:spPr>
          <p:txBody>
            <a:bodyPr lIns="50800" tIns="50800" rIns="50800" bIns="50800" rtlCol="0" anchor="ctr"/>
            <a:lstStyle/>
            <a:p>
              <a:pPr algn="ctr">
                <a:lnSpc>
                  <a:spcPts val="6299"/>
                </a:lnSpc>
              </a:pPr>
              <a:r>
                <a:rPr lang="en-US" sz="4500" b="1" dirty="0">
                  <a:solidFill>
                    <a:srgbClr val="2A3241"/>
                  </a:solidFill>
                  <a:latin typeface="Canva Sans Bold"/>
                  <a:ea typeface="Canva Sans Bold"/>
                  <a:cs typeface="Canva Sans Bold"/>
                  <a:sym typeface="Canva Sans Bold"/>
                </a:rPr>
                <a:t>KHUNSHA TAHIR</a:t>
              </a:r>
            </a:p>
            <a:p>
              <a:pPr algn="ctr">
                <a:lnSpc>
                  <a:spcPts val="5320"/>
                </a:lnSpc>
                <a:spcBef>
                  <a:spcPct val="0"/>
                </a:spcBef>
              </a:pPr>
              <a:r>
                <a:rPr lang="en-US" sz="3800" dirty="0">
                  <a:solidFill>
                    <a:srgbClr val="2A3241"/>
                  </a:solidFill>
                  <a:latin typeface="Canva Sans"/>
                  <a:ea typeface="Canva Sans"/>
                  <a:cs typeface="Canva Sans"/>
                  <a:sym typeface="Canva Sans"/>
                </a:rPr>
                <a:t>FA21-BCS-099</a:t>
              </a:r>
            </a:p>
          </p:txBody>
        </p:sp>
      </p:grpSp>
      <p:grpSp>
        <p:nvGrpSpPr>
          <p:cNvPr id="11" name="Group 11"/>
          <p:cNvGrpSpPr/>
          <p:nvPr/>
        </p:nvGrpSpPr>
        <p:grpSpPr>
          <a:xfrm>
            <a:off x="12420600" y="2519788"/>
            <a:ext cx="5408275" cy="1480712"/>
            <a:chOff x="0" y="0"/>
            <a:chExt cx="2046545" cy="491589"/>
          </a:xfrm>
        </p:grpSpPr>
        <p:sp>
          <p:nvSpPr>
            <p:cNvPr id="12" name="Freeform 12"/>
            <p:cNvSpPr/>
            <p:nvPr/>
          </p:nvSpPr>
          <p:spPr>
            <a:xfrm>
              <a:off x="0" y="0"/>
              <a:ext cx="2046545" cy="491589"/>
            </a:xfrm>
            <a:custGeom>
              <a:avLst/>
              <a:gdLst/>
              <a:ahLst/>
              <a:cxnLst/>
              <a:rect l="l" t="t" r="r" b="b"/>
              <a:pathLst>
                <a:path w="2046545" h="491589">
                  <a:moveTo>
                    <a:pt x="50813" y="0"/>
                  </a:moveTo>
                  <a:lnTo>
                    <a:pt x="1995732" y="0"/>
                  </a:lnTo>
                  <a:cubicBezTo>
                    <a:pt x="2009209" y="0"/>
                    <a:pt x="2022133" y="5353"/>
                    <a:pt x="2031662" y="14883"/>
                  </a:cubicBezTo>
                  <a:cubicBezTo>
                    <a:pt x="2041191" y="24412"/>
                    <a:pt x="2046545" y="37336"/>
                    <a:pt x="2046545" y="50813"/>
                  </a:cubicBezTo>
                  <a:lnTo>
                    <a:pt x="2046545" y="440777"/>
                  </a:lnTo>
                  <a:cubicBezTo>
                    <a:pt x="2046545" y="454253"/>
                    <a:pt x="2041191" y="467177"/>
                    <a:pt x="2031662" y="476707"/>
                  </a:cubicBezTo>
                  <a:cubicBezTo>
                    <a:pt x="2022133" y="486236"/>
                    <a:pt x="2009209" y="491589"/>
                    <a:pt x="1995732" y="491589"/>
                  </a:cubicBezTo>
                  <a:lnTo>
                    <a:pt x="50813" y="491589"/>
                  </a:lnTo>
                  <a:cubicBezTo>
                    <a:pt x="37336" y="491589"/>
                    <a:pt x="24412" y="486236"/>
                    <a:pt x="14883" y="476707"/>
                  </a:cubicBezTo>
                  <a:cubicBezTo>
                    <a:pt x="5353" y="467177"/>
                    <a:pt x="0" y="454253"/>
                    <a:pt x="0" y="440777"/>
                  </a:cubicBezTo>
                  <a:lnTo>
                    <a:pt x="0" y="50813"/>
                  </a:lnTo>
                  <a:cubicBezTo>
                    <a:pt x="0" y="37336"/>
                    <a:pt x="5353" y="24412"/>
                    <a:pt x="14883" y="14883"/>
                  </a:cubicBezTo>
                  <a:cubicBezTo>
                    <a:pt x="24412" y="5353"/>
                    <a:pt x="37336" y="0"/>
                    <a:pt x="50813" y="0"/>
                  </a:cubicBezTo>
                  <a:close/>
                </a:path>
              </a:pathLst>
            </a:custGeom>
            <a:solidFill>
              <a:srgbClr val="86B0C8"/>
            </a:solidFill>
          </p:spPr>
          <p:txBody>
            <a:bodyPr/>
            <a:lstStyle/>
            <a:p>
              <a:endParaRPr lang="en-US"/>
            </a:p>
          </p:txBody>
        </p:sp>
        <p:sp>
          <p:nvSpPr>
            <p:cNvPr id="13" name="TextBox 13"/>
            <p:cNvSpPr txBox="1"/>
            <p:nvPr/>
          </p:nvSpPr>
          <p:spPr>
            <a:xfrm>
              <a:off x="0" y="-76200"/>
              <a:ext cx="2046545" cy="567789"/>
            </a:xfrm>
            <a:prstGeom prst="rect">
              <a:avLst/>
            </a:prstGeom>
          </p:spPr>
          <p:txBody>
            <a:bodyPr lIns="50800" tIns="50800" rIns="50800" bIns="50800" rtlCol="0" anchor="ctr"/>
            <a:lstStyle/>
            <a:p>
              <a:pPr algn="ctr">
                <a:lnSpc>
                  <a:spcPts val="6299"/>
                </a:lnSpc>
              </a:pPr>
              <a:r>
                <a:rPr lang="en-US" sz="4500" b="1">
                  <a:solidFill>
                    <a:srgbClr val="2A3241"/>
                  </a:solidFill>
                  <a:latin typeface="Canva Sans Bold"/>
                  <a:ea typeface="Canva Sans Bold"/>
                  <a:cs typeface="Canva Sans Bold"/>
                  <a:sym typeface="Canva Sans Bold"/>
                </a:rPr>
                <a:t>ZAHRA BAIG </a:t>
              </a:r>
            </a:p>
            <a:p>
              <a:pPr algn="ctr">
                <a:lnSpc>
                  <a:spcPts val="5320"/>
                </a:lnSpc>
                <a:spcBef>
                  <a:spcPct val="0"/>
                </a:spcBef>
              </a:pPr>
              <a:r>
                <a:rPr lang="en-US" sz="3800">
                  <a:solidFill>
                    <a:srgbClr val="2A3241"/>
                  </a:solidFill>
                  <a:latin typeface="Canva Sans"/>
                  <a:ea typeface="Canva Sans"/>
                  <a:cs typeface="Canva Sans"/>
                  <a:sym typeface="Canva Sans"/>
                </a:rPr>
                <a:t>FA21-BCS-063</a:t>
              </a:r>
            </a:p>
          </p:txBody>
        </p:sp>
      </p:grpSp>
      <p:sp>
        <p:nvSpPr>
          <p:cNvPr id="17" name="Slide Number Placeholder 16">
            <a:extLst>
              <a:ext uri="{FF2B5EF4-FFF2-40B4-BE49-F238E27FC236}">
                <a16:creationId xmlns:a16="http://schemas.microsoft.com/office/drawing/2014/main" id="{3472126F-1953-F541-2330-0B72986DDF1B}"/>
              </a:ext>
            </a:extLst>
          </p:cNvPr>
          <p:cNvSpPr>
            <a:spLocks noGrp="1"/>
          </p:cNvSpPr>
          <p:nvPr>
            <p:ph type="sldNum" sz="quarter" idx="12"/>
          </p:nvPr>
        </p:nvSpPr>
        <p:spPr/>
        <p:txBody>
          <a:bodyPr/>
          <a:lstStyle/>
          <a:p>
            <a:fld id="{B6F15528-21DE-4FAA-801E-634DDDAF4B2B}" type="slidenum">
              <a:rPr lang="en-US" smtClean="0"/>
              <a:pPr/>
              <a:t>2</a:t>
            </a:fld>
            <a:endParaRPr lang="en-US"/>
          </a:p>
        </p:txBody>
      </p:sp>
      <p:grpSp>
        <p:nvGrpSpPr>
          <p:cNvPr id="14" name="Group 4"/>
          <p:cNvGrpSpPr/>
          <p:nvPr/>
        </p:nvGrpSpPr>
        <p:grpSpPr>
          <a:xfrm>
            <a:off x="4343400" y="6100266"/>
            <a:ext cx="8763000" cy="1710234"/>
            <a:chOff x="0" y="0"/>
            <a:chExt cx="2046545" cy="491589"/>
          </a:xfrm>
        </p:grpSpPr>
        <p:sp>
          <p:nvSpPr>
            <p:cNvPr id="15" name="Freeform 5"/>
            <p:cNvSpPr/>
            <p:nvPr/>
          </p:nvSpPr>
          <p:spPr>
            <a:xfrm>
              <a:off x="0" y="0"/>
              <a:ext cx="2046545" cy="491589"/>
            </a:xfrm>
            <a:custGeom>
              <a:avLst/>
              <a:gdLst/>
              <a:ahLst/>
              <a:cxnLst/>
              <a:rect l="l" t="t" r="r" b="b"/>
              <a:pathLst>
                <a:path w="2046545" h="491589">
                  <a:moveTo>
                    <a:pt x="39572" y="0"/>
                  </a:moveTo>
                  <a:lnTo>
                    <a:pt x="2006973" y="0"/>
                  </a:lnTo>
                  <a:cubicBezTo>
                    <a:pt x="2028828" y="0"/>
                    <a:pt x="2046545" y="17717"/>
                    <a:pt x="2046545" y="39572"/>
                  </a:cubicBezTo>
                  <a:lnTo>
                    <a:pt x="2046545" y="452017"/>
                  </a:lnTo>
                  <a:cubicBezTo>
                    <a:pt x="2046545" y="462512"/>
                    <a:pt x="2042376" y="472578"/>
                    <a:pt x="2034954" y="479999"/>
                  </a:cubicBezTo>
                  <a:cubicBezTo>
                    <a:pt x="2027533" y="487420"/>
                    <a:pt x="2017468" y="491589"/>
                    <a:pt x="2006973" y="491589"/>
                  </a:cubicBezTo>
                  <a:lnTo>
                    <a:pt x="39572" y="491589"/>
                  </a:lnTo>
                  <a:cubicBezTo>
                    <a:pt x="17717" y="491589"/>
                    <a:pt x="0" y="473872"/>
                    <a:pt x="0" y="452017"/>
                  </a:cubicBezTo>
                  <a:lnTo>
                    <a:pt x="0" y="39572"/>
                  </a:lnTo>
                  <a:cubicBezTo>
                    <a:pt x="0" y="29077"/>
                    <a:pt x="4169" y="19012"/>
                    <a:pt x="11590" y="11590"/>
                  </a:cubicBezTo>
                  <a:cubicBezTo>
                    <a:pt x="19012" y="4169"/>
                    <a:pt x="29077" y="0"/>
                    <a:pt x="39572" y="0"/>
                  </a:cubicBezTo>
                  <a:close/>
                </a:path>
              </a:pathLst>
            </a:custGeom>
            <a:solidFill>
              <a:srgbClr val="86B0C8"/>
            </a:solidFill>
          </p:spPr>
          <p:txBody>
            <a:bodyPr/>
            <a:lstStyle/>
            <a:p>
              <a:endParaRPr lang="en-US"/>
            </a:p>
          </p:txBody>
        </p:sp>
        <p:sp>
          <p:nvSpPr>
            <p:cNvPr id="16" name="TextBox 6"/>
            <p:cNvSpPr txBox="1"/>
            <p:nvPr/>
          </p:nvSpPr>
          <p:spPr>
            <a:xfrm>
              <a:off x="0" y="-76200"/>
              <a:ext cx="2046545" cy="567789"/>
            </a:xfrm>
            <a:prstGeom prst="rect">
              <a:avLst/>
            </a:prstGeom>
          </p:spPr>
          <p:txBody>
            <a:bodyPr lIns="50800" tIns="50800" rIns="50800" bIns="50800" rtlCol="0" anchor="ctr"/>
            <a:lstStyle/>
            <a:p>
              <a:pPr algn="ctr">
                <a:lnSpc>
                  <a:spcPts val="6299"/>
                </a:lnSpc>
                <a:spcBef>
                  <a:spcPct val="0"/>
                </a:spcBef>
              </a:pPr>
              <a:r>
                <a:rPr lang="en-US" sz="4499" b="1" dirty="0">
                  <a:solidFill>
                    <a:srgbClr val="2A3241"/>
                  </a:solidFill>
                  <a:latin typeface="Canva Sans Bold"/>
                  <a:ea typeface="Canva Sans Bold"/>
                  <a:cs typeface="Canva Sans Bold"/>
                  <a:sym typeface="Canva Sans Bold"/>
                </a:rPr>
                <a:t>Sir IMRAN RAZA</a:t>
              </a:r>
            </a:p>
          </p:txBody>
        </p:sp>
      </p:grpSp>
      <p:sp>
        <p:nvSpPr>
          <p:cNvPr id="18" name="TextBox 4">
            <a:extLst>
              <a:ext uri="{FF2B5EF4-FFF2-40B4-BE49-F238E27FC236}">
                <a16:creationId xmlns:a16="http://schemas.microsoft.com/office/drawing/2014/main" id="{3E92FF75-8A85-3756-21B5-75053BD98295}"/>
              </a:ext>
            </a:extLst>
          </p:cNvPr>
          <p:cNvSpPr txBox="1"/>
          <p:nvPr/>
        </p:nvSpPr>
        <p:spPr>
          <a:xfrm>
            <a:off x="7213464" y="5017180"/>
            <a:ext cx="5664336" cy="888320"/>
          </a:xfrm>
          <a:prstGeom prst="rect">
            <a:avLst/>
          </a:prstGeom>
        </p:spPr>
        <p:txBody>
          <a:bodyPr wrap="square" lIns="0" tIns="0" rIns="0" bIns="0" rtlCol="0" anchor="t">
            <a:spAutoFit/>
          </a:bodyPr>
          <a:lstStyle/>
          <a:p>
            <a:pPr marL="0" lvl="0" indent="0" algn="l">
              <a:lnSpc>
                <a:spcPts val="7749"/>
              </a:lnSpc>
              <a:spcBef>
                <a:spcPct val="0"/>
              </a:spcBef>
            </a:pPr>
            <a:r>
              <a:rPr lang="en-US" sz="4800" dirty="0">
                <a:solidFill>
                  <a:srgbClr val="3D5A80"/>
                </a:solidFill>
                <a:latin typeface="Lexend Deca"/>
                <a:ea typeface="Lexend Deca"/>
                <a:cs typeface="Lexend Deca"/>
                <a:sym typeface="Lexend Deca"/>
              </a:rPr>
              <a:t>Supervisor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1E36802A-292D-BC9F-7FF9-C37974EB48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607D71-B983-4611-0885-5EBCF54C4D7E}"/>
              </a:ext>
            </a:extLst>
          </p:cNvPr>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DF1A0C9-00D5-8BBB-11FF-7C57CD207EA1}"/>
              </a:ext>
            </a:extLst>
          </p:cNvPr>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D11A2662-8F79-74BF-72D4-713DEF6F76BB}"/>
              </a:ext>
            </a:extLst>
          </p:cNvPr>
          <p:cNvSpPr txBox="1"/>
          <p:nvPr/>
        </p:nvSpPr>
        <p:spPr>
          <a:xfrm>
            <a:off x="2438400" y="503686"/>
            <a:ext cx="14249400" cy="894476"/>
          </a:xfrm>
          <a:prstGeom prst="rect">
            <a:avLst/>
          </a:prstGeom>
        </p:spPr>
        <p:txBody>
          <a:bodyPr wrap="square" lIns="0" tIns="0" rIns="0" bIns="0" rtlCol="0" anchor="t">
            <a:spAutoFit/>
          </a:bodyPr>
          <a:lstStyle/>
          <a:p>
            <a:pPr marL="0" lvl="0" indent="0" algn="l">
              <a:lnSpc>
                <a:spcPts val="7749"/>
              </a:lnSpc>
              <a:spcBef>
                <a:spcPct val="0"/>
              </a:spcBef>
            </a:pPr>
            <a:r>
              <a:rPr lang="en-US" sz="5000" dirty="0">
                <a:solidFill>
                  <a:schemeClr val="accent1">
                    <a:lumMod val="75000"/>
                  </a:schemeClr>
                </a:solidFill>
                <a:latin typeface="Lexend Deca" panose="020B0604020202020204" charset="0"/>
                <a:cs typeface="Lexend Deca" panose="020B0604020202020204" charset="0"/>
              </a:rPr>
              <a:t>Dementia Detection through Speech Contd.</a:t>
            </a:r>
            <a:endParaRPr lang="en-US" sz="5000" dirty="0">
              <a:solidFill>
                <a:schemeClr val="accent1">
                  <a:lumMod val="75000"/>
                </a:schemeClr>
              </a:solidFill>
              <a:latin typeface="Lexend Deca" panose="020B0604020202020204" charset="0"/>
              <a:cs typeface="Lexend Deca" panose="020B0604020202020204" charset="0"/>
              <a:sym typeface="Lexend Deca"/>
            </a:endParaRPr>
          </a:p>
        </p:txBody>
      </p:sp>
      <p:sp>
        <p:nvSpPr>
          <p:cNvPr id="9" name="Slide Number Placeholder 8">
            <a:extLst>
              <a:ext uri="{FF2B5EF4-FFF2-40B4-BE49-F238E27FC236}">
                <a16:creationId xmlns:a16="http://schemas.microsoft.com/office/drawing/2014/main" id="{106CA0CE-BEC2-8476-D645-EF5D242CB262}"/>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6">
            <a:extLst>
              <a:ext uri="{FF2B5EF4-FFF2-40B4-BE49-F238E27FC236}">
                <a16:creationId xmlns:a16="http://schemas.microsoft.com/office/drawing/2014/main" id="{0FF74A8E-19A0-0E78-DE2F-17513F4170AF}"/>
              </a:ext>
            </a:extLst>
          </p:cNvPr>
          <p:cNvSpPr txBox="1"/>
          <p:nvPr/>
        </p:nvSpPr>
        <p:spPr>
          <a:xfrm>
            <a:off x="1066800" y="1866900"/>
            <a:ext cx="17221200" cy="609397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1" i="0" u="none" strike="noStrike" cap="none" normalizeH="0" baseline="0" dirty="0">
                <a:ln>
                  <a:noFill/>
                </a:ln>
                <a:solidFill>
                  <a:schemeClr val="tx1"/>
                </a:solidFill>
                <a:effectLst/>
                <a:latin typeface="Arial" panose="020B0604020202020204" pitchFamily="34" charset="0"/>
              </a:rPr>
              <a:t>ADReSS 2020 Dataset</a:t>
            </a:r>
            <a:r>
              <a:rPr kumimoji="0" lang="en-US" altLang="en-US" sz="3000" b="0" i="0" u="none" strike="noStrike" cap="none" normalizeH="0" baseline="0" dirty="0">
                <a:ln>
                  <a:noFill/>
                </a:ln>
                <a:solidFill>
                  <a:schemeClr val="tx1"/>
                </a:solidFill>
                <a:effectLst/>
                <a:latin typeface="Arial" panose="020B0604020202020204" pitchFamily="34" charset="0"/>
              </a:rPr>
              <a:t> from </a:t>
            </a:r>
            <a:r>
              <a:rPr kumimoji="0" lang="en-US" altLang="en-US" sz="3000" b="0" i="0" u="none" strike="noStrike" cap="none" normalizeH="0" baseline="0" dirty="0" err="1">
                <a:ln>
                  <a:noFill/>
                </a:ln>
                <a:solidFill>
                  <a:schemeClr val="tx1"/>
                </a:solidFill>
                <a:effectLst/>
                <a:latin typeface="Arial" panose="020B0604020202020204" pitchFamily="34" charset="0"/>
              </a:rPr>
              <a:t>TalkBank</a:t>
            </a:r>
            <a:r>
              <a:rPr kumimoji="0" lang="en-US" altLang="en-US" sz="3000" b="0" i="0" u="none" strike="noStrike" cap="none" normalizeH="0" baseline="0" dirty="0">
                <a:ln>
                  <a:noFill/>
                </a:ln>
                <a:solidFill>
                  <a:schemeClr val="tx1"/>
                </a:solidFill>
                <a:effectLst/>
                <a:latin typeface="Arial" panose="020B0604020202020204" pitchFamily="34" charset="0"/>
              </a:rPr>
              <a:t> </a:t>
            </a:r>
            <a:r>
              <a:rPr kumimoji="0" lang="en-US" altLang="en-US" sz="3000" b="1" i="0" u="none" strike="noStrike" cap="none" normalizeH="0" baseline="0" dirty="0">
                <a:ln>
                  <a:noFill/>
                </a:ln>
                <a:solidFill>
                  <a:schemeClr val="tx1"/>
                </a:solidFill>
                <a:effectLst/>
                <a:latin typeface="Arial" panose="020B0604020202020204" pitchFamily="34" charset="0"/>
              </a:rPr>
              <a:t>[15].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Arial" panose="020B0604020202020204" pitchFamily="34" charset="0"/>
              </a:rPr>
              <a:t>Balanced dataset (age, gender)</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Arial" panose="020B0604020202020204" pitchFamily="34" charset="0"/>
              </a:rPr>
              <a:t>Contains audio recordings + text transcripts describing the </a:t>
            </a:r>
            <a:r>
              <a:rPr kumimoji="0" lang="en-US" altLang="en-US" sz="3000" b="1" i="0" u="none" strike="noStrike" cap="none" normalizeH="0" baseline="0" dirty="0">
                <a:ln>
                  <a:noFill/>
                </a:ln>
                <a:solidFill>
                  <a:schemeClr val="tx1"/>
                </a:solidFill>
                <a:effectLst/>
                <a:latin typeface="Arial" panose="020B0604020202020204" pitchFamily="34" charset="0"/>
              </a:rPr>
              <a:t>“Cookie Theft” picture</a:t>
            </a:r>
            <a:r>
              <a:rPr kumimoji="0" lang="en-US" altLang="en-US" sz="30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1" i="0" u="none" strike="noStrike" cap="none" normalizeH="0" baseline="0" dirty="0">
                <a:ln>
                  <a:noFill/>
                </a:ln>
                <a:solidFill>
                  <a:schemeClr val="tx1"/>
                </a:solidFill>
                <a:effectLst/>
                <a:latin typeface="Arial" panose="020B0604020202020204" pitchFamily="34" charset="0"/>
              </a:rPr>
              <a:t>Features Extracted</a:t>
            </a:r>
            <a:r>
              <a:rPr kumimoji="0" lang="en-US" altLang="en-US" sz="3000" b="0" i="0" u="none" strike="noStrike" cap="none" normalizeH="0" baseline="0" dirty="0">
                <a:ln>
                  <a:noFill/>
                </a:ln>
                <a:solidFill>
                  <a:schemeClr val="tx1"/>
                </a:solidFill>
                <a:effectLst/>
                <a:latin typeface="Arial" panose="020B0604020202020204" pitchFamily="34" charset="0"/>
              </a:rPr>
              <a:t>:</a:t>
            </a:r>
          </a:p>
          <a:p>
            <a:pPr marL="914400" lvl="1" indent="-457200" eaLnBrk="0" fontAlgn="base" hangingPunct="0">
              <a:spcBef>
                <a:spcPct val="0"/>
              </a:spcBef>
              <a:spcAft>
                <a:spcPct val="0"/>
              </a:spcAft>
              <a:buFont typeface="Arial" panose="020B0604020202020204" pitchFamily="34" charset="0"/>
              <a:buChar char="•"/>
            </a:pPr>
            <a:r>
              <a:rPr kumimoji="0" lang="en-US" altLang="en-US" sz="3000" b="1" i="0" u="none" strike="noStrike" cap="none" normalizeH="0" baseline="0" dirty="0">
                <a:ln>
                  <a:noFill/>
                </a:ln>
                <a:solidFill>
                  <a:schemeClr val="tx1"/>
                </a:solidFill>
                <a:effectLst/>
                <a:latin typeface="Arial" panose="020B0604020202020204" pitchFamily="34" charset="0"/>
              </a:rPr>
              <a:t>Linguistic features</a:t>
            </a:r>
            <a:r>
              <a:rPr kumimoji="0" lang="en-US" altLang="en-US" sz="3000" b="0" i="0" u="none" strike="noStrike" cap="none" normalizeH="0" baseline="0" dirty="0">
                <a:ln>
                  <a:noFill/>
                </a:ln>
                <a:solidFill>
                  <a:schemeClr val="tx1"/>
                </a:solidFill>
                <a:effectLst/>
                <a:latin typeface="Arial" panose="020B0604020202020204" pitchFamily="34" charset="0"/>
              </a:rPr>
              <a:t>:</a:t>
            </a:r>
          </a:p>
          <a:p>
            <a:pPr lvl="2" eaLnBrk="0" fontAlgn="base" hangingPunct="0">
              <a:spcBef>
                <a:spcPct val="0"/>
              </a:spcBef>
              <a:spcAft>
                <a:spcPct val="0"/>
              </a:spcAft>
            </a:pPr>
            <a:r>
              <a:rPr kumimoji="0" lang="en-US" altLang="en-US" sz="3000" b="0" i="0" u="none" strike="noStrike" cap="none" normalizeH="0" baseline="0" dirty="0">
                <a:ln>
                  <a:noFill/>
                </a:ln>
                <a:solidFill>
                  <a:schemeClr val="tx1"/>
                </a:solidFill>
                <a:effectLst/>
                <a:latin typeface="Arial" panose="020B0604020202020204" pitchFamily="34" charset="0"/>
              </a:rPr>
              <a:t>Sentence length, lexical diversity (type-token ratio), part-of-speech usage.</a:t>
            </a:r>
          </a:p>
          <a:p>
            <a:pPr marL="914400" lvl="1" indent="-457200" eaLnBrk="0" fontAlgn="base" hangingPunct="0">
              <a:spcBef>
                <a:spcPct val="0"/>
              </a:spcBef>
              <a:spcAft>
                <a:spcPct val="0"/>
              </a:spcAft>
              <a:buFont typeface="Arial" panose="020B0604020202020204" pitchFamily="34" charset="0"/>
              <a:buChar char="•"/>
            </a:pPr>
            <a:r>
              <a:rPr kumimoji="0" lang="en-US" altLang="en-US" sz="3000" b="1" i="0" u="none" strike="noStrike" cap="none" normalizeH="0" baseline="0" dirty="0">
                <a:ln>
                  <a:noFill/>
                </a:ln>
                <a:solidFill>
                  <a:schemeClr val="tx1"/>
                </a:solidFill>
                <a:effectLst/>
                <a:latin typeface="Arial" panose="020B0604020202020204" pitchFamily="34" charset="0"/>
              </a:rPr>
              <a:t>Acoustic features</a:t>
            </a:r>
            <a:r>
              <a:rPr kumimoji="0" lang="en-US" altLang="en-US" sz="3000" b="0" i="0" u="none" strike="noStrike" cap="none" normalizeH="0" baseline="0" dirty="0">
                <a:ln>
                  <a:noFill/>
                </a:ln>
                <a:solidFill>
                  <a:schemeClr val="tx1"/>
                </a:solidFill>
                <a:effectLst/>
                <a:latin typeface="Arial" panose="020B0604020202020204" pitchFamily="34" charset="0"/>
              </a:rPr>
              <a:t>:</a:t>
            </a:r>
          </a:p>
          <a:p>
            <a:pPr lvl="2" eaLnBrk="0" fontAlgn="base" hangingPunct="0">
              <a:spcBef>
                <a:spcPct val="0"/>
              </a:spcBef>
              <a:spcAft>
                <a:spcPct val="0"/>
              </a:spcAft>
            </a:pPr>
            <a:r>
              <a:rPr kumimoji="0" lang="en-US" altLang="en-US" sz="3000" b="0" i="0" u="none" strike="noStrike" cap="none" normalizeH="0" baseline="0" dirty="0">
                <a:ln>
                  <a:noFill/>
                </a:ln>
                <a:solidFill>
                  <a:schemeClr val="tx1"/>
                </a:solidFill>
                <a:effectLst/>
                <a:latin typeface="Arial" panose="020B0604020202020204" pitchFamily="34" charset="0"/>
              </a:rPr>
              <a:t>MFCCs (Mel Frequency Cepstral Coefficients), Chroma (pitch), Spectral centroid (brightness), Zero-crossing rate (speech fluency)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0" b="0" i="0" u="none" strike="noStrike" cap="none" normalizeH="0" baseline="0" dirty="0">
              <a:ln>
                <a:noFill/>
              </a:ln>
              <a:solidFill>
                <a:schemeClr val="tx1"/>
              </a:solidFill>
              <a:effectLst/>
              <a:latin typeface="Arial" panose="020B0604020202020204" pitchFamily="34" charset="0"/>
            </a:endParaRPr>
          </a:p>
          <a:p>
            <a:endParaRPr lang="en-US" sz="3000" dirty="0"/>
          </a:p>
        </p:txBody>
      </p:sp>
      <p:pic>
        <p:nvPicPr>
          <p:cNvPr id="8" name="Picture 7">
            <a:extLst>
              <a:ext uri="{FF2B5EF4-FFF2-40B4-BE49-F238E27FC236}">
                <a16:creationId xmlns:a16="http://schemas.microsoft.com/office/drawing/2014/main" id="{C0C4144C-ECC3-48EE-9D52-43EF5636F8AD}"/>
              </a:ext>
            </a:extLst>
          </p:cNvPr>
          <p:cNvPicPr>
            <a:picLocks noChangeAspect="1"/>
          </p:cNvPicPr>
          <p:nvPr/>
        </p:nvPicPr>
        <p:blipFill>
          <a:blip r:embed="rId6" cstate="print">
            <a:extLst>
              <a:ext uri="{28A0092B-C50C-407E-A947-70E740481C1C}">
                <a14:useLocalDpi xmlns:a14="http://schemas.microsoft.com/office/drawing/2010/main" val="0"/>
              </a:ext>
            </a:extLst>
          </a:blip>
          <a:srcRect l="795" t="466" r="16459" b="74872"/>
          <a:stretch/>
        </p:blipFill>
        <p:spPr>
          <a:xfrm>
            <a:off x="2133600" y="6714463"/>
            <a:ext cx="14020800" cy="2971799"/>
          </a:xfrm>
          <a:prstGeom prst="rect">
            <a:avLst/>
          </a:prstGeom>
        </p:spPr>
      </p:pic>
    </p:spTree>
    <p:extLst>
      <p:ext uri="{BB962C8B-B14F-4D97-AF65-F5344CB8AC3E}">
        <p14:creationId xmlns:p14="http://schemas.microsoft.com/office/powerpoint/2010/main" val="71200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451849" y="503686"/>
            <a:ext cx="9384301" cy="945252"/>
          </a:xfrm>
          <a:prstGeom prst="rect">
            <a:avLst/>
          </a:prstGeom>
        </p:spPr>
        <p:txBody>
          <a:bodyPr lIns="0" tIns="0" rIns="0" bIns="0" rtlCol="0" anchor="t">
            <a:spAutoFit/>
          </a:bodyPr>
          <a:lstStyle/>
          <a:p>
            <a:pPr marL="0" lvl="0" indent="0" algn="l">
              <a:lnSpc>
                <a:spcPts val="7749"/>
              </a:lnSpc>
              <a:spcBef>
                <a:spcPct val="0"/>
              </a:spcBef>
            </a:pPr>
            <a:r>
              <a:rPr lang="en-US" sz="5535" b="1" dirty="0">
                <a:solidFill>
                  <a:srgbClr val="3D5A80"/>
                </a:solidFill>
                <a:latin typeface="Lexend Deca"/>
                <a:ea typeface="Lexend Deca"/>
                <a:cs typeface="Lexend Deca"/>
                <a:sym typeface="Lexend Deca"/>
              </a:rPr>
              <a:t>FALL DETECTION MODEL</a:t>
            </a:r>
          </a:p>
        </p:txBody>
      </p:sp>
      <p:sp>
        <p:nvSpPr>
          <p:cNvPr id="5" name="TextBox 5"/>
          <p:cNvSpPr txBox="1"/>
          <p:nvPr/>
        </p:nvSpPr>
        <p:spPr>
          <a:xfrm>
            <a:off x="533401" y="1810470"/>
            <a:ext cx="8077199" cy="7614264"/>
          </a:xfrm>
          <a:prstGeom prst="rect">
            <a:avLst/>
          </a:prstGeom>
        </p:spPr>
        <p:txBody>
          <a:bodyPr wrap="square" lIns="0" tIns="0" rIns="0" bIns="0" rtlCol="0" anchor="t">
            <a:spAutoFit/>
          </a:bodyPr>
          <a:lstStyle/>
          <a:p>
            <a:pPr algn="just">
              <a:buNone/>
            </a:pPr>
            <a:r>
              <a:rPr lang="en-GB" sz="3600" b="1" dirty="0"/>
              <a:t>Why Fall Detection is Critical</a:t>
            </a:r>
          </a:p>
          <a:p>
            <a:pPr marL="914400" lvl="1" indent="-457200" algn="just">
              <a:buFont typeface="Arial" panose="020B0604020202020204" pitchFamily="34" charset="0"/>
              <a:buChar char="•"/>
            </a:pPr>
            <a:r>
              <a:rPr lang="en-GB" sz="3600" dirty="0"/>
              <a:t>1 in 4 elderly adults falls each year. Falls can cause serious injuries or death .</a:t>
            </a:r>
          </a:p>
          <a:p>
            <a:pPr marL="914400" lvl="1" indent="-457200" algn="just">
              <a:buFont typeface="Arial" panose="020B0604020202020204" pitchFamily="34" charset="0"/>
              <a:buChar char="•"/>
            </a:pPr>
            <a:r>
              <a:rPr lang="en-GB" sz="3600" dirty="0"/>
              <a:t>Fast detection can </a:t>
            </a:r>
            <a:r>
              <a:rPr lang="en-GB" sz="3600" b="1" dirty="0"/>
              <a:t>reduce emergency response time</a:t>
            </a:r>
            <a:r>
              <a:rPr lang="en-GB" sz="4000" b="1" dirty="0"/>
              <a:t> </a:t>
            </a:r>
          </a:p>
          <a:p>
            <a:pPr algn="just">
              <a:buNone/>
            </a:pPr>
            <a:endParaRPr lang="en-GB" sz="4000" b="1" dirty="0"/>
          </a:p>
          <a:p>
            <a:pPr algn="just">
              <a:buNone/>
            </a:pPr>
            <a:r>
              <a:rPr lang="en-GB" sz="4000" b="1" dirty="0"/>
              <a:t>Our contribution</a:t>
            </a:r>
          </a:p>
          <a:p>
            <a:pPr marL="1028700" lvl="1" indent="-571500" algn="just">
              <a:buFont typeface="Arial" panose="020B0604020202020204" pitchFamily="34" charset="0"/>
              <a:buChar char="•"/>
            </a:pPr>
            <a:r>
              <a:rPr lang="en-GB" sz="4000" dirty="0"/>
              <a:t>Built a fall detection system using smartwatch sensor data.</a:t>
            </a:r>
          </a:p>
          <a:p>
            <a:pPr marL="1028700" lvl="1" indent="-571500" algn="just">
              <a:buFont typeface="Arial" panose="020B0604020202020204" pitchFamily="34" charset="0"/>
              <a:buChar char="•"/>
            </a:pPr>
            <a:r>
              <a:rPr lang="en-GB" sz="4000" dirty="0"/>
              <a:t>Classifies movements into fall vs. normal activity in real time</a:t>
            </a:r>
            <a:r>
              <a:rPr lang="en-GB" sz="3600" dirty="0"/>
              <a:t>.</a:t>
            </a:r>
          </a:p>
          <a:p>
            <a:pPr marL="0" lvl="0" indent="0" algn="just">
              <a:lnSpc>
                <a:spcPts val="4472"/>
              </a:lnSpc>
              <a:spcBef>
                <a:spcPct val="0"/>
              </a:spcBef>
            </a:pPr>
            <a:endParaRPr lang="en-US" sz="3200" dirty="0">
              <a:solidFill>
                <a:srgbClr val="000000"/>
              </a:solidFill>
              <a:latin typeface="Roboto"/>
              <a:ea typeface="Roboto"/>
              <a:cs typeface="Roboto"/>
              <a:sym typeface="Roboto"/>
            </a:endParaRPr>
          </a:p>
        </p:txBody>
      </p:sp>
      <p:sp>
        <p:nvSpPr>
          <p:cNvPr id="9" name="Slide Number Placeholder 8">
            <a:extLst>
              <a:ext uri="{FF2B5EF4-FFF2-40B4-BE49-F238E27FC236}">
                <a16:creationId xmlns:a16="http://schemas.microsoft.com/office/drawing/2014/main" id="{8E81E552-2DF0-0248-E06D-950338F9C113}"/>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6" name="AutoShape 2" descr="Sensors for Fall Detection - EE Times Europe">
            <a:extLst>
              <a:ext uri="{FF2B5EF4-FFF2-40B4-BE49-F238E27FC236}">
                <a16:creationId xmlns:a16="http://schemas.microsoft.com/office/drawing/2014/main" id="{140CE174-1C71-AF7B-BDCF-5BCD52B5112D}"/>
              </a:ext>
            </a:extLst>
          </p:cNvPr>
          <p:cNvSpPr>
            <a:spLocks noChangeAspect="1" noChangeArrowheads="1"/>
          </p:cNvSpPr>
          <p:nvPr/>
        </p:nvSpPr>
        <p:spPr bwMode="auto">
          <a:xfrm>
            <a:off x="8991599" y="-246973"/>
            <a:ext cx="5542873" cy="55428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Sensors for Fall Detection - EE Times Europe">
            <a:extLst>
              <a:ext uri="{FF2B5EF4-FFF2-40B4-BE49-F238E27FC236}">
                <a16:creationId xmlns:a16="http://schemas.microsoft.com/office/drawing/2014/main" id="{8FF5EAEF-2E90-083A-649C-DD36DEB540E4}"/>
              </a:ext>
            </a:extLst>
          </p:cNvPr>
          <p:cNvSpPr>
            <a:spLocks noChangeAspect="1" noChangeArrowheads="1"/>
          </p:cNvSpPr>
          <p:nvPr/>
        </p:nvSpPr>
        <p:spPr bwMode="auto">
          <a:xfrm>
            <a:off x="8888184" y="7353342"/>
            <a:ext cx="1960227" cy="19602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C271B88E-466E-C36D-1E91-CD07F6CF2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2540792"/>
            <a:ext cx="8322632" cy="5542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209800" y="503686"/>
            <a:ext cx="12801600" cy="925253"/>
          </a:xfrm>
          <a:prstGeom prst="rect">
            <a:avLst/>
          </a:prstGeom>
        </p:spPr>
        <p:txBody>
          <a:bodyPr wrap="square" lIns="0" tIns="0" rIns="0" bIns="0" rtlCol="0" anchor="t">
            <a:spAutoFit/>
          </a:bodyPr>
          <a:lstStyle/>
          <a:p>
            <a:pPr marL="0" lvl="0" indent="0" algn="ctr">
              <a:lnSpc>
                <a:spcPts val="7749"/>
              </a:lnSpc>
              <a:spcBef>
                <a:spcPct val="0"/>
              </a:spcBef>
            </a:pPr>
            <a:r>
              <a:rPr lang="en-US" sz="5500" dirty="0">
                <a:solidFill>
                  <a:schemeClr val="accent1">
                    <a:lumMod val="75000"/>
                  </a:schemeClr>
                </a:solidFill>
                <a:latin typeface="Lexend Deca" panose="020B0604020202020204" charset="0"/>
                <a:ea typeface="Lexend Deca"/>
                <a:cs typeface="Lexend Deca" panose="020B0604020202020204" charset="0"/>
                <a:sym typeface="Lexend Deca"/>
              </a:rPr>
              <a:t>FALL DETECTION MODEL </a:t>
            </a:r>
            <a:r>
              <a:rPr lang="en-US" sz="5500" dirty="0">
                <a:solidFill>
                  <a:schemeClr val="accent1">
                    <a:lumMod val="75000"/>
                  </a:schemeClr>
                </a:solidFill>
                <a:latin typeface="Lexend Deca" panose="020B0604020202020204" charset="0"/>
                <a:ea typeface="Roboto Bold"/>
                <a:cs typeface="Lexend Deca" panose="020B0604020202020204" charset="0"/>
                <a:sym typeface="Roboto Bold"/>
              </a:rPr>
              <a:t>RESULTS </a:t>
            </a:r>
            <a:endParaRPr lang="en-US" sz="5500" dirty="0">
              <a:solidFill>
                <a:schemeClr val="accent1">
                  <a:lumMod val="75000"/>
                </a:schemeClr>
              </a:solidFill>
              <a:latin typeface="Lexend Deca" panose="020B0604020202020204" charset="0"/>
              <a:ea typeface="Lexend Deca"/>
              <a:cs typeface="Lexend Deca" panose="020B0604020202020204" charset="0"/>
              <a:sym typeface="Lexend Deca"/>
            </a:endParaRPr>
          </a:p>
        </p:txBody>
      </p:sp>
      <p:sp>
        <p:nvSpPr>
          <p:cNvPr id="6" name="TextBox 6"/>
          <p:cNvSpPr txBox="1"/>
          <p:nvPr/>
        </p:nvSpPr>
        <p:spPr>
          <a:xfrm>
            <a:off x="859783" y="1766655"/>
            <a:ext cx="17083735" cy="551433"/>
          </a:xfrm>
          <a:prstGeom prst="rect">
            <a:avLst/>
          </a:prstGeom>
        </p:spPr>
        <p:txBody>
          <a:bodyPr lIns="0" tIns="0" rIns="0" bIns="0" rtlCol="0" anchor="t">
            <a:spAutoFit/>
          </a:bodyPr>
          <a:lstStyle/>
          <a:p>
            <a:pPr algn="ctr">
              <a:lnSpc>
                <a:spcPts val="4472"/>
              </a:lnSpc>
              <a:spcBef>
                <a:spcPct val="0"/>
              </a:spcBef>
            </a:pPr>
            <a:r>
              <a:rPr lang="en-US" sz="3500" b="1" dirty="0">
                <a:solidFill>
                  <a:srgbClr val="000000"/>
                </a:solidFill>
                <a:latin typeface="Roboto"/>
                <a:ea typeface="Roboto"/>
                <a:cs typeface="Roboto"/>
                <a:sym typeface="Roboto"/>
              </a:rPr>
              <a:t>Accuracy : </a:t>
            </a:r>
            <a:r>
              <a:rPr lang="en-US" sz="3500" dirty="0">
                <a:solidFill>
                  <a:srgbClr val="000000"/>
                </a:solidFill>
                <a:latin typeface="Roboto"/>
                <a:ea typeface="Roboto"/>
                <a:cs typeface="Roboto"/>
                <a:sym typeface="Roboto"/>
              </a:rPr>
              <a:t>83.53%</a:t>
            </a:r>
          </a:p>
        </p:txBody>
      </p:sp>
      <p:sp>
        <p:nvSpPr>
          <p:cNvPr id="11" name="Slide Number Placeholder 10">
            <a:extLst>
              <a:ext uri="{FF2B5EF4-FFF2-40B4-BE49-F238E27FC236}">
                <a16:creationId xmlns:a16="http://schemas.microsoft.com/office/drawing/2014/main" id="{553D3827-6D43-9C3A-E270-D60938E9B13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a:extLst>
              <a:ext uri="{FF2B5EF4-FFF2-40B4-BE49-F238E27FC236}">
                <a16:creationId xmlns:a16="http://schemas.microsoft.com/office/drawing/2014/main" id="{5B2E6A84-DC5B-2C11-8D4F-06DA6832E51A}"/>
              </a:ext>
            </a:extLst>
          </p:cNvPr>
          <p:cNvSpPr txBox="1"/>
          <p:nvPr/>
        </p:nvSpPr>
        <p:spPr>
          <a:xfrm>
            <a:off x="1766509" y="5759602"/>
            <a:ext cx="14754982" cy="4247317"/>
          </a:xfrm>
          <a:prstGeom prst="rect">
            <a:avLst/>
          </a:prstGeom>
          <a:noFill/>
        </p:spPr>
        <p:txBody>
          <a:bodyPr wrap="square" rtlCol="0">
            <a:spAutoFit/>
          </a:bodyPr>
          <a:lstStyle/>
          <a:p>
            <a:pPr algn="ctr">
              <a:buNone/>
            </a:pPr>
            <a:r>
              <a:rPr lang="en-US" sz="3500" b="1" dirty="0"/>
              <a:t>Dataset</a:t>
            </a:r>
          </a:p>
          <a:p>
            <a:pPr>
              <a:buNone/>
            </a:pPr>
            <a:r>
              <a:rPr lang="en-US" sz="3000" b="1" dirty="0"/>
              <a:t>WEDA-FALL</a:t>
            </a:r>
            <a:r>
              <a:rPr lang="en-US" sz="3000" dirty="0"/>
              <a:t>: Smartwatch-based dataset (50Hz) with 8 fall types (e.g., forward, backward). Includes timestamps for four phases: Pre-fall, Impact, Adjustment, Post-fall.</a:t>
            </a:r>
          </a:p>
          <a:p>
            <a:pPr>
              <a:buNone/>
            </a:pPr>
            <a:r>
              <a:rPr lang="en-US" sz="3000" b="1" dirty="0"/>
              <a:t>Preprocessing</a:t>
            </a:r>
          </a:p>
          <a:p>
            <a:pPr>
              <a:buNone/>
            </a:pPr>
            <a:r>
              <a:rPr lang="en-US" sz="3000" dirty="0"/>
              <a:t>Merged all patient and trial data.</a:t>
            </a:r>
            <a:br>
              <a:rPr lang="en-US" sz="3000" dirty="0"/>
            </a:br>
            <a:r>
              <a:rPr lang="en-US" sz="3000" dirty="0"/>
              <a:t>Labeled events as:</a:t>
            </a:r>
          </a:p>
          <a:p>
            <a:pPr>
              <a:buFont typeface="Arial" panose="020B0604020202020204" pitchFamily="34" charset="0"/>
              <a:buChar char="•"/>
            </a:pPr>
            <a:r>
              <a:rPr lang="en-US" sz="3000" b="1" dirty="0"/>
              <a:t>1</a:t>
            </a:r>
            <a:r>
              <a:rPr lang="en-US" sz="3000" dirty="0"/>
              <a:t> → Fall (based on timestamp phases)</a:t>
            </a:r>
          </a:p>
          <a:p>
            <a:pPr>
              <a:buFont typeface="Arial" panose="020B0604020202020204" pitchFamily="34" charset="0"/>
              <a:buChar char="•"/>
            </a:pPr>
            <a:r>
              <a:rPr lang="en-US" sz="3000" b="1" dirty="0"/>
              <a:t>0</a:t>
            </a:r>
            <a:r>
              <a:rPr lang="en-US" sz="3000" dirty="0"/>
              <a:t> → Normal activity</a:t>
            </a:r>
          </a:p>
          <a:p>
            <a:endParaRPr lang="en-US" sz="2500" dirty="0"/>
          </a:p>
        </p:txBody>
      </p:sp>
      <p:graphicFrame>
        <p:nvGraphicFramePr>
          <p:cNvPr id="7" name="Table 6">
            <a:extLst>
              <a:ext uri="{FF2B5EF4-FFF2-40B4-BE49-F238E27FC236}">
                <a16:creationId xmlns:a16="http://schemas.microsoft.com/office/drawing/2014/main" id="{1F9A7D1E-DCCA-1D03-0302-6CC14A9203D9}"/>
              </a:ext>
            </a:extLst>
          </p:cNvPr>
          <p:cNvGraphicFramePr>
            <a:graphicFrameLocks noGrp="1"/>
          </p:cNvGraphicFramePr>
          <p:nvPr>
            <p:extLst>
              <p:ext uri="{D42A27DB-BD31-4B8C-83A1-F6EECF244321}">
                <p14:modId xmlns:p14="http://schemas.microsoft.com/office/powerpoint/2010/main" val="4053774533"/>
              </p:ext>
            </p:extLst>
          </p:nvPr>
        </p:nvGraphicFramePr>
        <p:xfrm>
          <a:off x="1523999" y="2628900"/>
          <a:ext cx="14997490" cy="2514600"/>
        </p:xfrm>
        <a:graphic>
          <a:graphicData uri="http://schemas.openxmlformats.org/drawingml/2006/table">
            <a:tbl>
              <a:tblPr firstRow="1" bandRow="1">
                <a:tableStyleId>{5C22544A-7EE6-4342-B048-85BDC9FD1C3A}</a:tableStyleId>
              </a:tblPr>
              <a:tblGrid>
                <a:gridCol w="2999498">
                  <a:extLst>
                    <a:ext uri="{9D8B030D-6E8A-4147-A177-3AD203B41FA5}">
                      <a16:colId xmlns:a16="http://schemas.microsoft.com/office/drawing/2014/main" val="1756366672"/>
                    </a:ext>
                  </a:extLst>
                </a:gridCol>
                <a:gridCol w="2999498">
                  <a:extLst>
                    <a:ext uri="{9D8B030D-6E8A-4147-A177-3AD203B41FA5}">
                      <a16:colId xmlns:a16="http://schemas.microsoft.com/office/drawing/2014/main" val="837178104"/>
                    </a:ext>
                  </a:extLst>
                </a:gridCol>
                <a:gridCol w="2999498">
                  <a:extLst>
                    <a:ext uri="{9D8B030D-6E8A-4147-A177-3AD203B41FA5}">
                      <a16:colId xmlns:a16="http://schemas.microsoft.com/office/drawing/2014/main" val="1581624360"/>
                    </a:ext>
                  </a:extLst>
                </a:gridCol>
                <a:gridCol w="2999498">
                  <a:extLst>
                    <a:ext uri="{9D8B030D-6E8A-4147-A177-3AD203B41FA5}">
                      <a16:colId xmlns:a16="http://schemas.microsoft.com/office/drawing/2014/main" val="1733107136"/>
                    </a:ext>
                  </a:extLst>
                </a:gridCol>
                <a:gridCol w="2999498">
                  <a:extLst>
                    <a:ext uri="{9D8B030D-6E8A-4147-A177-3AD203B41FA5}">
                      <a16:colId xmlns:a16="http://schemas.microsoft.com/office/drawing/2014/main" val="1823090613"/>
                    </a:ext>
                  </a:extLst>
                </a:gridCol>
              </a:tblGrid>
              <a:tr h="628650">
                <a:tc>
                  <a:txBody>
                    <a:bodyPr/>
                    <a:lstStyle/>
                    <a:p>
                      <a:pPr algn="ctr"/>
                      <a:r>
                        <a:rPr lang="en-US" sz="2400" b="0" dirty="0"/>
                        <a:t>MODEL</a:t>
                      </a:r>
                    </a:p>
                  </a:txBody>
                  <a:tcPr/>
                </a:tc>
                <a:tc>
                  <a:txBody>
                    <a:bodyPr/>
                    <a:lstStyle/>
                    <a:p>
                      <a:pPr algn="ctr"/>
                      <a:r>
                        <a:rPr lang="en-US" sz="2400" b="0" dirty="0"/>
                        <a:t>ACCURACY</a:t>
                      </a:r>
                    </a:p>
                  </a:txBody>
                  <a:tcPr/>
                </a:tc>
                <a:tc>
                  <a:txBody>
                    <a:bodyPr/>
                    <a:lstStyle/>
                    <a:p>
                      <a:pPr algn="ctr"/>
                      <a:r>
                        <a:rPr lang="en-US" sz="2400" b="0" dirty="0"/>
                        <a:t>PRECISION</a:t>
                      </a:r>
                    </a:p>
                  </a:txBody>
                  <a:tcPr/>
                </a:tc>
                <a:tc>
                  <a:txBody>
                    <a:bodyPr/>
                    <a:lstStyle/>
                    <a:p>
                      <a:pPr algn="ctr"/>
                      <a:r>
                        <a:rPr lang="en-US" sz="2400" b="0" dirty="0"/>
                        <a:t>RECALL</a:t>
                      </a:r>
                    </a:p>
                  </a:txBody>
                  <a:tcPr/>
                </a:tc>
                <a:tc>
                  <a:txBody>
                    <a:bodyPr/>
                    <a:lstStyle/>
                    <a:p>
                      <a:pPr algn="ctr"/>
                      <a:r>
                        <a:rPr lang="en-US" sz="2400" b="0" dirty="0"/>
                        <a:t>F1-SCORE</a:t>
                      </a:r>
                    </a:p>
                  </a:txBody>
                  <a:tcPr/>
                </a:tc>
                <a:extLst>
                  <a:ext uri="{0D108BD9-81ED-4DB2-BD59-A6C34878D82A}">
                    <a16:rowId xmlns:a16="http://schemas.microsoft.com/office/drawing/2014/main" val="2234780740"/>
                  </a:ext>
                </a:extLst>
              </a:tr>
              <a:tr h="628650">
                <a:tc>
                  <a:txBody>
                    <a:bodyPr/>
                    <a:lstStyle/>
                    <a:p>
                      <a:pPr algn="ctr"/>
                      <a:r>
                        <a:rPr lang="en-US" sz="2400" b="1" dirty="0"/>
                        <a:t>RANDOM FOREST</a:t>
                      </a:r>
                    </a:p>
                  </a:txBody>
                  <a:tcPr/>
                </a:tc>
                <a:tc>
                  <a:txBody>
                    <a:bodyPr/>
                    <a:lstStyle/>
                    <a:p>
                      <a:pPr algn="ctr"/>
                      <a:r>
                        <a:rPr lang="en-US" sz="2400" dirty="0"/>
                        <a:t>83.53%</a:t>
                      </a:r>
                    </a:p>
                  </a:txBody>
                  <a:tcPr/>
                </a:tc>
                <a:tc>
                  <a:txBody>
                    <a:bodyPr/>
                    <a:lstStyle/>
                    <a:p>
                      <a:pPr algn="ctr"/>
                      <a:r>
                        <a:rPr lang="en-US" sz="2400" dirty="0"/>
                        <a:t>0.7749</a:t>
                      </a:r>
                    </a:p>
                  </a:txBody>
                  <a:tcPr/>
                </a:tc>
                <a:tc>
                  <a:txBody>
                    <a:bodyPr/>
                    <a:lstStyle/>
                    <a:p>
                      <a:pPr algn="ctr"/>
                      <a:r>
                        <a:rPr lang="en-US" sz="2400" dirty="0"/>
                        <a:t>0.5634</a:t>
                      </a:r>
                    </a:p>
                  </a:txBody>
                  <a:tcPr/>
                </a:tc>
                <a:tc>
                  <a:txBody>
                    <a:bodyPr/>
                    <a:lstStyle/>
                    <a:p>
                      <a:pPr algn="ctr"/>
                      <a:r>
                        <a:rPr lang="en-US" sz="2400" dirty="0"/>
                        <a:t>0.6524</a:t>
                      </a:r>
                    </a:p>
                  </a:txBody>
                  <a:tcPr/>
                </a:tc>
                <a:extLst>
                  <a:ext uri="{0D108BD9-81ED-4DB2-BD59-A6C34878D82A}">
                    <a16:rowId xmlns:a16="http://schemas.microsoft.com/office/drawing/2014/main" val="1141094566"/>
                  </a:ext>
                </a:extLst>
              </a:tr>
              <a:tr h="628650">
                <a:tc>
                  <a:txBody>
                    <a:bodyPr/>
                    <a:lstStyle/>
                    <a:p>
                      <a:pPr algn="ctr"/>
                      <a:r>
                        <a:rPr lang="en-US" sz="2400" b="1" dirty="0"/>
                        <a:t>XG BOOST</a:t>
                      </a:r>
                    </a:p>
                  </a:txBody>
                  <a:tcPr/>
                </a:tc>
                <a:tc>
                  <a:txBody>
                    <a:bodyPr/>
                    <a:lstStyle/>
                    <a:p>
                      <a:pPr algn="ctr"/>
                      <a:r>
                        <a:rPr lang="en-US" sz="2400" dirty="0"/>
                        <a:t>82.90%</a:t>
                      </a:r>
                    </a:p>
                  </a:txBody>
                  <a:tcPr/>
                </a:tc>
                <a:tc>
                  <a:txBody>
                    <a:bodyPr/>
                    <a:lstStyle/>
                    <a:p>
                      <a:pPr algn="ctr"/>
                      <a:r>
                        <a:rPr lang="en-US" sz="2400" dirty="0"/>
                        <a:t>0.7379</a:t>
                      </a:r>
                    </a:p>
                  </a:txBody>
                  <a:tcPr/>
                </a:tc>
                <a:tc>
                  <a:txBody>
                    <a:bodyPr/>
                    <a:lstStyle/>
                    <a:p>
                      <a:pPr algn="ctr"/>
                      <a:r>
                        <a:rPr lang="en-US" sz="2400" dirty="0"/>
                        <a:t>0.5839</a:t>
                      </a:r>
                    </a:p>
                  </a:txBody>
                  <a:tcPr/>
                </a:tc>
                <a:tc>
                  <a:txBody>
                    <a:bodyPr/>
                    <a:lstStyle/>
                    <a:p>
                      <a:pPr algn="ctr"/>
                      <a:r>
                        <a:rPr lang="en-US" sz="2400" dirty="0"/>
                        <a:t>0.6519</a:t>
                      </a:r>
                    </a:p>
                  </a:txBody>
                  <a:tcPr/>
                </a:tc>
                <a:extLst>
                  <a:ext uri="{0D108BD9-81ED-4DB2-BD59-A6C34878D82A}">
                    <a16:rowId xmlns:a16="http://schemas.microsoft.com/office/drawing/2014/main" val="342840395"/>
                  </a:ext>
                </a:extLst>
              </a:tr>
              <a:tr h="628650">
                <a:tc>
                  <a:txBody>
                    <a:bodyPr/>
                    <a:lstStyle/>
                    <a:p>
                      <a:pPr algn="ctr"/>
                      <a:r>
                        <a:rPr lang="en-US" sz="2400" b="1" dirty="0"/>
                        <a:t>LOGISTIC REGRESSION</a:t>
                      </a:r>
                    </a:p>
                  </a:txBody>
                  <a:tcPr/>
                </a:tc>
                <a:tc>
                  <a:txBody>
                    <a:bodyPr/>
                    <a:lstStyle/>
                    <a:p>
                      <a:pPr algn="ctr"/>
                      <a:r>
                        <a:rPr lang="en-US" sz="2400" dirty="0"/>
                        <a:t>73.84%</a:t>
                      </a:r>
                    </a:p>
                  </a:txBody>
                  <a:tcPr/>
                </a:tc>
                <a:tc>
                  <a:txBody>
                    <a:bodyPr/>
                    <a:lstStyle/>
                    <a:p>
                      <a:pPr algn="ctr"/>
                      <a:r>
                        <a:rPr lang="en-US" sz="2400" dirty="0"/>
                        <a:t>0.8864</a:t>
                      </a:r>
                    </a:p>
                  </a:txBody>
                  <a:tcPr/>
                </a:tc>
                <a:tc>
                  <a:txBody>
                    <a:bodyPr/>
                    <a:lstStyle/>
                    <a:p>
                      <a:pPr algn="ctr"/>
                      <a:r>
                        <a:rPr lang="en-US" sz="2400" dirty="0"/>
                        <a:t>0.0532</a:t>
                      </a:r>
                    </a:p>
                  </a:txBody>
                  <a:tcPr/>
                </a:tc>
                <a:tc>
                  <a:txBody>
                    <a:bodyPr/>
                    <a:lstStyle/>
                    <a:p>
                      <a:pPr algn="ctr"/>
                      <a:r>
                        <a:rPr lang="en-US" sz="2400" dirty="0"/>
                        <a:t>0.1004</a:t>
                      </a:r>
                    </a:p>
                  </a:txBody>
                  <a:tcPr/>
                </a:tc>
                <a:extLst>
                  <a:ext uri="{0D108BD9-81ED-4DB2-BD59-A6C34878D82A}">
                    <a16:rowId xmlns:a16="http://schemas.microsoft.com/office/drawing/2014/main" val="191340223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8999D837-7D70-60A0-ECCB-099193C6FA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B56F7D-572A-AE88-0F3E-385F538DFB35}"/>
              </a:ext>
            </a:extLst>
          </p:cNvPr>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57DED8E-6757-5FEA-4791-107613798096}"/>
              </a:ext>
            </a:extLst>
          </p:cNvPr>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491D8C25-CB74-D8B4-38D2-DD269E47ACCC}"/>
              </a:ext>
            </a:extLst>
          </p:cNvPr>
          <p:cNvSpPr txBox="1"/>
          <p:nvPr/>
        </p:nvSpPr>
        <p:spPr>
          <a:xfrm>
            <a:off x="3782158" y="573222"/>
            <a:ext cx="13944600" cy="910955"/>
          </a:xfrm>
          <a:prstGeom prst="rect">
            <a:avLst/>
          </a:prstGeom>
        </p:spPr>
        <p:txBody>
          <a:bodyPr wrap="square" lIns="0" tIns="0" rIns="0" bIns="0" rtlCol="0" anchor="t">
            <a:spAutoFit/>
          </a:bodyPr>
          <a:lstStyle/>
          <a:p>
            <a:pPr marL="0" lvl="0" indent="0" algn="l">
              <a:lnSpc>
                <a:spcPts val="7749"/>
              </a:lnSpc>
              <a:spcBef>
                <a:spcPct val="0"/>
              </a:spcBef>
            </a:pPr>
            <a:r>
              <a:rPr lang="en-US" sz="5535" dirty="0">
                <a:solidFill>
                  <a:srgbClr val="3D5A80"/>
                </a:solidFill>
                <a:latin typeface="Lexend Deca"/>
                <a:cs typeface="Lexend Deca"/>
                <a:sym typeface="Lexend Deca"/>
              </a:rPr>
              <a:t>Patient Monitoring through Video</a:t>
            </a:r>
          </a:p>
        </p:txBody>
      </p:sp>
      <p:sp>
        <p:nvSpPr>
          <p:cNvPr id="5" name="TextBox 5">
            <a:extLst>
              <a:ext uri="{FF2B5EF4-FFF2-40B4-BE49-F238E27FC236}">
                <a16:creationId xmlns:a16="http://schemas.microsoft.com/office/drawing/2014/main" id="{5611348B-0626-585D-F3FD-68DC8846776F}"/>
              </a:ext>
            </a:extLst>
          </p:cNvPr>
          <p:cNvSpPr txBox="1"/>
          <p:nvPr/>
        </p:nvSpPr>
        <p:spPr>
          <a:xfrm>
            <a:off x="561242" y="1794344"/>
            <a:ext cx="12240358" cy="8217634"/>
          </a:xfrm>
          <a:prstGeom prst="rect">
            <a:avLst/>
          </a:prstGeom>
        </p:spPr>
        <p:txBody>
          <a:bodyPr wrap="square" lIns="0" tIns="0" rIns="0" bIns="0" rtlCol="0" anchor="t">
            <a:spAutoFit/>
          </a:bodyPr>
          <a:lstStyle/>
          <a:p>
            <a:pPr>
              <a:buNone/>
            </a:pPr>
            <a:r>
              <a:rPr lang="en-GB" sz="3600" b="1" dirty="0"/>
              <a:t>Why Video-Based Patient Monitoring?</a:t>
            </a:r>
          </a:p>
          <a:p>
            <a:pPr>
              <a:buFont typeface="Arial" panose="020B0604020202020204" pitchFamily="34" charset="0"/>
              <a:buChar char="•"/>
            </a:pPr>
            <a:r>
              <a:rPr lang="en-GB" sz="3600" dirty="0"/>
              <a:t>In traditional care, </a:t>
            </a:r>
            <a:r>
              <a:rPr lang="en-GB" sz="3600" b="1" dirty="0"/>
              <a:t>caregivers must constantly observe patients</a:t>
            </a:r>
            <a:r>
              <a:rPr lang="en-GB" sz="3600" dirty="0"/>
              <a:t> to ensure safety, detect emotional distress, or spot unusual behaviour.</a:t>
            </a:r>
          </a:p>
          <a:p>
            <a:pPr>
              <a:buFont typeface="Arial" panose="020B0604020202020204" pitchFamily="34" charset="0"/>
              <a:buChar char="•"/>
            </a:pPr>
            <a:r>
              <a:rPr lang="en-GB" sz="3600" dirty="0"/>
              <a:t>This is </a:t>
            </a:r>
            <a:r>
              <a:rPr lang="en-GB" sz="3600" b="1" dirty="0"/>
              <a:t>time-consuming, prone to human error</a:t>
            </a:r>
            <a:r>
              <a:rPr lang="en-GB" sz="3600" dirty="0"/>
              <a:t>, and not scalable in homes or hospitals.</a:t>
            </a:r>
          </a:p>
          <a:p>
            <a:endParaRPr lang="en-GB" sz="3600" dirty="0"/>
          </a:p>
          <a:p>
            <a:pPr>
              <a:buNone/>
            </a:pPr>
            <a:r>
              <a:rPr lang="en-GB" sz="3500" b="1" dirty="0"/>
              <a:t>What We Built</a:t>
            </a:r>
          </a:p>
          <a:p>
            <a:pPr>
              <a:buFont typeface="Arial" panose="020B0604020202020204" pitchFamily="34" charset="0"/>
              <a:buChar char="•"/>
            </a:pPr>
            <a:r>
              <a:rPr lang="en-GB" sz="3500" dirty="0"/>
              <a:t>A </a:t>
            </a:r>
            <a:r>
              <a:rPr lang="en-GB" sz="3500" b="1" dirty="0"/>
              <a:t>video monitoring system</a:t>
            </a:r>
            <a:r>
              <a:rPr lang="en-GB" sz="3500" dirty="0"/>
              <a:t> that:</a:t>
            </a:r>
          </a:p>
          <a:p>
            <a:pPr marL="742950" lvl="1" indent="-285750">
              <a:buFont typeface="Arial" panose="020B0604020202020204" pitchFamily="34" charset="0"/>
              <a:buChar char="•"/>
            </a:pPr>
            <a:r>
              <a:rPr lang="en-GB" sz="3500" b="1" dirty="0"/>
              <a:t>Recognizes patient faces</a:t>
            </a:r>
            <a:r>
              <a:rPr lang="en-GB" sz="3500" dirty="0"/>
              <a:t> to track identity</a:t>
            </a:r>
          </a:p>
          <a:p>
            <a:pPr marL="742950" lvl="1" indent="-285750">
              <a:buFont typeface="Arial" panose="020B0604020202020204" pitchFamily="34" charset="0"/>
              <a:buChar char="•"/>
            </a:pPr>
            <a:r>
              <a:rPr lang="en-GB" sz="3500" b="1" dirty="0"/>
              <a:t>Detects emotions</a:t>
            </a:r>
            <a:r>
              <a:rPr lang="en-GB" sz="3500" dirty="0"/>
              <a:t> (e.g., happy, sad, confused)</a:t>
            </a:r>
          </a:p>
          <a:p>
            <a:pPr marL="742950" lvl="1" indent="-285750">
              <a:buFont typeface="Arial" panose="020B0604020202020204" pitchFamily="34" charset="0"/>
              <a:buChar char="•"/>
            </a:pPr>
            <a:r>
              <a:rPr lang="en-GB" sz="3500" b="1" dirty="0"/>
              <a:t>Monitors activities</a:t>
            </a:r>
            <a:r>
              <a:rPr lang="en-GB" sz="3500" dirty="0"/>
              <a:t> of patients.</a:t>
            </a:r>
          </a:p>
          <a:p>
            <a:pPr marL="742950" lvl="1" indent="-285750">
              <a:buFont typeface="Arial" panose="020B0604020202020204" pitchFamily="34" charset="0"/>
              <a:buChar char="•"/>
            </a:pPr>
            <a:r>
              <a:rPr lang="en-GB" sz="3500" dirty="0"/>
              <a:t>Ensures </a:t>
            </a:r>
            <a:r>
              <a:rPr lang="en-GB" sz="3500" b="1" dirty="0"/>
              <a:t>continuous, automated observation.</a:t>
            </a:r>
            <a:endParaRPr lang="en-GB" sz="3600" dirty="0"/>
          </a:p>
          <a:p>
            <a:endParaRPr lang="en-GB" sz="3600" dirty="0"/>
          </a:p>
          <a:p>
            <a:pPr>
              <a:buNone/>
            </a:pPr>
            <a:endParaRPr lang="en-US" sz="3600" dirty="0"/>
          </a:p>
        </p:txBody>
      </p:sp>
      <p:sp>
        <p:nvSpPr>
          <p:cNvPr id="9" name="Slide Number Placeholder 8">
            <a:extLst>
              <a:ext uri="{FF2B5EF4-FFF2-40B4-BE49-F238E27FC236}">
                <a16:creationId xmlns:a16="http://schemas.microsoft.com/office/drawing/2014/main" id="{CCEFBE69-31BE-9B4E-15CA-52B7419CEC67}"/>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8" name="Picture 7">
            <a:extLst>
              <a:ext uri="{FF2B5EF4-FFF2-40B4-BE49-F238E27FC236}">
                <a16:creationId xmlns:a16="http://schemas.microsoft.com/office/drawing/2014/main" id="{CD60BA11-9DA5-3932-AAA2-940E95FA4D9E}"/>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r="30317"/>
          <a:stretch/>
        </p:blipFill>
        <p:spPr>
          <a:xfrm flipH="1">
            <a:off x="11125200" y="4914900"/>
            <a:ext cx="4825438" cy="4373562"/>
          </a:xfrm>
          <a:prstGeom prst="rect">
            <a:avLst/>
          </a:prstGeom>
        </p:spPr>
      </p:pic>
    </p:spTree>
    <p:extLst>
      <p:ext uri="{BB962C8B-B14F-4D97-AF65-F5344CB8AC3E}">
        <p14:creationId xmlns:p14="http://schemas.microsoft.com/office/powerpoint/2010/main" val="308811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24D30ADD-06BD-6A0E-C804-8D93295216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F09BAD-8C30-DE38-1353-EE4A3710F6C9}"/>
              </a:ext>
            </a:extLst>
          </p:cNvPr>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8BF4064-41AD-9186-E795-AEC3211B7C24}"/>
              </a:ext>
            </a:extLst>
          </p:cNvPr>
          <p:cNvSpPr/>
          <p:nvPr/>
        </p:nvSpPr>
        <p:spPr>
          <a:xfrm>
            <a:off x="859783" y="761029"/>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9BDB16AA-0720-4300-C659-881D2349D663}"/>
              </a:ext>
            </a:extLst>
          </p:cNvPr>
          <p:cNvSpPr txBox="1"/>
          <p:nvPr/>
        </p:nvSpPr>
        <p:spPr>
          <a:xfrm>
            <a:off x="3782158" y="573222"/>
            <a:ext cx="13944600" cy="910955"/>
          </a:xfrm>
          <a:prstGeom prst="rect">
            <a:avLst/>
          </a:prstGeom>
        </p:spPr>
        <p:txBody>
          <a:bodyPr wrap="square" lIns="0" tIns="0" rIns="0" bIns="0" rtlCol="0" anchor="t">
            <a:spAutoFit/>
          </a:bodyPr>
          <a:lstStyle/>
          <a:p>
            <a:pPr marL="0" lvl="0" indent="0" algn="l">
              <a:lnSpc>
                <a:spcPts val="7749"/>
              </a:lnSpc>
              <a:spcBef>
                <a:spcPct val="0"/>
              </a:spcBef>
            </a:pPr>
            <a:r>
              <a:rPr lang="en-US" sz="5535" dirty="0">
                <a:solidFill>
                  <a:srgbClr val="3D5A80"/>
                </a:solidFill>
                <a:latin typeface="Lexend Deca"/>
                <a:cs typeface="Lexend Deca"/>
                <a:sym typeface="Lexend Deca"/>
              </a:rPr>
              <a:t>Patient Monitoring through Video</a:t>
            </a:r>
          </a:p>
        </p:txBody>
      </p:sp>
      <p:sp>
        <p:nvSpPr>
          <p:cNvPr id="5" name="TextBox 5">
            <a:extLst>
              <a:ext uri="{FF2B5EF4-FFF2-40B4-BE49-F238E27FC236}">
                <a16:creationId xmlns:a16="http://schemas.microsoft.com/office/drawing/2014/main" id="{4D9C32C2-612F-428A-D20F-D0400EDFACF1}"/>
              </a:ext>
            </a:extLst>
          </p:cNvPr>
          <p:cNvSpPr txBox="1"/>
          <p:nvPr/>
        </p:nvSpPr>
        <p:spPr>
          <a:xfrm>
            <a:off x="561242" y="1794344"/>
            <a:ext cx="17165516" cy="2215991"/>
          </a:xfrm>
          <a:prstGeom prst="rect">
            <a:avLst/>
          </a:prstGeom>
        </p:spPr>
        <p:txBody>
          <a:bodyPr lIns="0" tIns="0" rIns="0" bIns="0" rtlCol="0" anchor="t">
            <a:spAutoFit/>
          </a:bodyPr>
          <a:lstStyle/>
          <a:p>
            <a:pPr>
              <a:buNone/>
            </a:pPr>
            <a:r>
              <a:rPr lang="en-US" sz="3600" b="1" dirty="0"/>
              <a:t>Data Collection</a:t>
            </a:r>
            <a:r>
              <a:rPr lang="en-US" sz="3600" dirty="0"/>
              <a:t>:</a:t>
            </a:r>
          </a:p>
          <a:p>
            <a:pPr marL="1028700" lvl="1" indent="-571500">
              <a:buFont typeface="Arial" panose="020B0604020202020204" pitchFamily="34" charset="0"/>
              <a:buChar char="•"/>
            </a:pPr>
            <a:r>
              <a:rPr lang="en-US" sz="3600" dirty="0"/>
              <a:t>Controlled experiment with </a:t>
            </a:r>
            <a:r>
              <a:rPr lang="en-US" sz="3600" b="1" dirty="0"/>
              <a:t>consenting volunteers</a:t>
            </a:r>
            <a:r>
              <a:rPr lang="en-US" sz="3600" dirty="0"/>
              <a:t>.</a:t>
            </a:r>
          </a:p>
          <a:p>
            <a:pPr marL="1028700" lvl="1" indent="-571500">
              <a:buFont typeface="Arial" panose="020B0604020202020204" pitchFamily="34" charset="0"/>
              <a:buChar char="•"/>
            </a:pPr>
            <a:r>
              <a:rPr lang="en-US" sz="3600" dirty="0"/>
              <a:t>Participants performed </a:t>
            </a:r>
            <a:r>
              <a:rPr lang="en-US" sz="3600" b="1" dirty="0"/>
              <a:t>predefined tasks</a:t>
            </a:r>
            <a:r>
              <a:rPr lang="en-US" sz="3600" dirty="0"/>
              <a:t> while being </a:t>
            </a:r>
            <a:r>
              <a:rPr lang="en-US" sz="3600" b="1" dirty="0"/>
              <a:t>video recorded</a:t>
            </a:r>
            <a:r>
              <a:rPr lang="en-US" sz="3600" dirty="0"/>
              <a:t>.</a:t>
            </a:r>
          </a:p>
          <a:p>
            <a:r>
              <a:rPr lang="en-US" sz="3600" b="1" dirty="0"/>
              <a:t>Video Processing Steps:</a:t>
            </a:r>
          </a:p>
        </p:txBody>
      </p:sp>
      <p:sp>
        <p:nvSpPr>
          <p:cNvPr id="9" name="Slide Number Placeholder 8">
            <a:extLst>
              <a:ext uri="{FF2B5EF4-FFF2-40B4-BE49-F238E27FC236}">
                <a16:creationId xmlns:a16="http://schemas.microsoft.com/office/drawing/2014/main" id="{1CF56ABD-1456-F8D0-F131-0CE33D936AE8}"/>
              </a:ext>
            </a:extLst>
          </p:cNvPr>
          <p:cNvSpPr>
            <a:spLocks noGrp="1"/>
          </p:cNvSpPr>
          <p:nvPr>
            <p:ph type="sldNum" sz="quarter" idx="12"/>
          </p:nvPr>
        </p:nvSpPr>
        <p:spPr/>
        <p:txBody>
          <a:bodyPr/>
          <a:lstStyle/>
          <a:p>
            <a:fld id="{B6F15528-21DE-4FAA-801E-634DDDAF4B2B}" type="slidenum">
              <a:rPr lang="en-US" smtClean="0"/>
              <a:pPr/>
              <a:t>24</a:t>
            </a:fld>
            <a:endParaRPr lang="en-US"/>
          </a:p>
        </p:txBody>
      </p:sp>
      <p:graphicFrame>
        <p:nvGraphicFramePr>
          <p:cNvPr id="6" name="Table 5">
            <a:extLst>
              <a:ext uri="{FF2B5EF4-FFF2-40B4-BE49-F238E27FC236}">
                <a16:creationId xmlns:a16="http://schemas.microsoft.com/office/drawing/2014/main" id="{136C352E-D488-ADDE-5FC5-B76EBCC384BE}"/>
              </a:ext>
            </a:extLst>
          </p:cNvPr>
          <p:cNvGraphicFramePr>
            <a:graphicFrameLocks noGrp="1"/>
          </p:cNvGraphicFramePr>
          <p:nvPr>
            <p:extLst>
              <p:ext uri="{D42A27DB-BD31-4B8C-83A1-F6EECF244321}">
                <p14:modId xmlns:p14="http://schemas.microsoft.com/office/powerpoint/2010/main" val="3556968245"/>
              </p:ext>
            </p:extLst>
          </p:nvPr>
        </p:nvGraphicFramePr>
        <p:xfrm>
          <a:off x="2171700" y="4152900"/>
          <a:ext cx="13525501" cy="5543706"/>
        </p:xfrm>
        <a:graphic>
          <a:graphicData uri="http://schemas.openxmlformats.org/drawingml/2006/table">
            <a:tbl>
              <a:tblPr>
                <a:tableStyleId>{125E5076-3810-47DD-B79F-674D7AD40C01}</a:tableStyleId>
              </a:tblPr>
              <a:tblGrid>
                <a:gridCol w="1515152">
                  <a:extLst>
                    <a:ext uri="{9D8B030D-6E8A-4147-A177-3AD203B41FA5}">
                      <a16:colId xmlns:a16="http://schemas.microsoft.com/office/drawing/2014/main" val="2078078438"/>
                    </a:ext>
                  </a:extLst>
                </a:gridCol>
                <a:gridCol w="2808574">
                  <a:extLst>
                    <a:ext uri="{9D8B030D-6E8A-4147-A177-3AD203B41FA5}">
                      <a16:colId xmlns:a16="http://schemas.microsoft.com/office/drawing/2014/main" val="1909340955"/>
                    </a:ext>
                  </a:extLst>
                </a:gridCol>
                <a:gridCol w="3252033">
                  <a:extLst>
                    <a:ext uri="{9D8B030D-6E8A-4147-A177-3AD203B41FA5}">
                      <a16:colId xmlns:a16="http://schemas.microsoft.com/office/drawing/2014/main" val="3153266502"/>
                    </a:ext>
                  </a:extLst>
                </a:gridCol>
                <a:gridCol w="5949742">
                  <a:extLst>
                    <a:ext uri="{9D8B030D-6E8A-4147-A177-3AD203B41FA5}">
                      <a16:colId xmlns:a16="http://schemas.microsoft.com/office/drawing/2014/main" val="86512694"/>
                    </a:ext>
                  </a:extLst>
                </a:gridCol>
              </a:tblGrid>
              <a:tr h="435010">
                <a:tc>
                  <a:txBody>
                    <a:bodyPr/>
                    <a:lstStyle/>
                    <a:p>
                      <a:r>
                        <a:rPr lang="en-US" sz="2800" b="1" dirty="0">
                          <a:solidFill>
                            <a:schemeClr val="bg1"/>
                          </a:solidFill>
                        </a:rPr>
                        <a:t>Step</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b="1" dirty="0">
                          <a:solidFill>
                            <a:schemeClr val="bg1"/>
                          </a:solidFill>
                        </a:rPr>
                        <a:t>Task</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b="1" dirty="0">
                          <a:solidFill>
                            <a:schemeClr val="bg1"/>
                          </a:solidFill>
                        </a:rPr>
                        <a:t>Model</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b="1" dirty="0">
                          <a:solidFill>
                            <a:schemeClr val="bg1"/>
                          </a:solidFill>
                        </a:rPr>
                        <a:t>Reason for Selection</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9801182"/>
                  </a:ext>
                </a:extLst>
              </a:tr>
              <a:tr h="1157641">
                <a:tc>
                  <a:txBody>
                    <a:bodyPr/>
                    <a:lstStyle/>
                    <a:p>
                      <a:r>
                        <a:rPr lang="en-US" sz="2800" b="1" dirty="0">
                          <a:solidFill>
                            <a:schemeClr val="bg1"/>
                          </a:solidFill>
                        </a:rPr>
                        <a:t>1</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rPr>
                        <a:t>Face Detection</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800" b="1" dirty="0">
                          <a:solidFill>
                            <a:schemeClr val="tx1"/>
                          </a:solidFill>
                        </a:rPr>
                        <a:t>MTCNN</a:t>
                      </a:r>
                      <a:endParaRPr lang="en-US" sz="2800" dirty="0">
                        <a:solidFill>
                          <a:schemeClr val="tx1"/>
                        </a:solidFill>
                      </a:endParaRP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800" dirty="0">
                          <a:solidFill>
                            <a:schemeClr val="tx1"/>
                          </a:solidFill>
                        </a:rPr>
                        <a:t>High accuracy across poses, robust in occlusions, fast for real-time.</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20636780"/>
                  </a:ext>
                </a:extLst>
              </a:tr>
              <a:tr h="1157641">
                <a:tc>
                  <a:txBody>
                    <a:bodyPr/>
                    <a:lstStyle/>
                    <a:p>
                      <a:r>
                        <a:rPr lang="en-US" sz="2800" b="1" dirty="0">
                          <a:solidFill>
                            <a:schemeClr val="bg1"/>
                          </a:solidFill>
                        </a:rPr>
                        <a:t>2</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rPr>
                        <a:t>Face Recognition</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800" b="1">
                          <a:solidFill>
                            <a:schemeClr val="tx1"/>
                          </a:solidFill>
                        </a:rPr>
                        <a:t>FaceNet</a:t>
                      </a:r>
                      <a:r>
                        <a:rPr lang="en-US" sz="2800">
                          <a:solidFill>
                            <a:schemeClr val="tx1"/>
                          </a:solidFill>
                        </a:rPr>
                        <a:t> + Linear SVM</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800" dirty="0">
                          <a:solidFill>
                            <a:schemeClr val="tx1"/>
                          </a:solidFill>
                        </a:rPr>
                        <a:t>Discriminative embeddings, scalability, 100% controlled accuracy.</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21196804"/>
                  </a:ext>
                </a:extLst>
              </a:tr>
              <a:tr h="903989">
                <a:tc>
                  <a:txBody>
                    <a:bodyPr/>
                    <a:lstStyle/>
                    <a:p>
                      <a:r>
                        <a:rPr lang="en-US" sz="2800" b="1" dirty="0">
                          <a:solidFill>
                            <a:schemeClr val="bg1"/>
                          </a:solidFill>
                        </a:rPr>
                        <a:t>3</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rPr>
                        <a:t>Emotion Detection</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800" b="1" dirty="0" err="1">
                          <a:solidFill>
                            <a:schemeClr val="tx1"/>
                          </a:solidFill>
                        </a:rPr>
                        <a:t>DeepFace</a:t>
                      </a:r>
                      <a:endParaRPr lang="en-US" sz="2800" dirty="0">
                        <a:solidFill>
                          <a:schemeClr val="tx1"/>
                        </a:solidFill>
                      </a:endParaRP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800" dirty="0">
                          <a:solidFill>
                            <a:schemeClr val="tx1"/>
                          </a:solidFill>
                        </a:rPr>
                        <a:t>Pre-trained, immediate emotion classification, high accuracy.</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7713673"/>
                  </a:ext>
                </a:extLst>
              </a:tr>
              <a:tr h="878114">
                <a:tc>
                  <a:txBody>
                    <a:bodyPr/>
                    <a:lstStyle/>
                    <a:p>
                      <a:r>
                        <a:rPr lang="en-US" sz="2800" b="1" dirty="0">
                          <a:solidFill>
                            <a:schemeClr val="bg1"/>
                          </a:solidFill>
                        </a:rPr>
                        <a:t>4</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a:solidFill>
                            <a:schemeClr val="tx1"/>
                          </a:solidFill>
                        </a:rPr>
                        <a:t>Person Detection</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800" b="1" dirty="0">
                          <a:solidFill>
                            <a:schemeClr val="tx1"/>
                          </a:solidFill>
                        </a:rPr>
                        <a:t>YOLOv8n</a:t>
                      </a:r>
                      <a:endParaRPr lang="en-US" sz="2800" dirty="0">
                        <a:solidFill>
                          <a:schemeClr val="tx1"/>
                        </a:solidFill>
                      </a:endParaRP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800" dirty="0">
                          <a:solidFill>
                            <a:schemeClr val="tx1"/>
                          </a:solidFill>
                        </a:rPr>
                        <a:t>Lightweight, real-time person tracking even without visible face.</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34783800"/>
                  </a:ext>
                </a:extLst>
              </a:tr>
              <a:tr h="816124">
                <a:tc>
                  <a:txBody>
                    <a:bodyPr/>
                    <a:lstStyle/>
                    <a:p>
                      <a:r>
                        <a:rPr lang="en-US" sz="2800" b="1" dirty="0">
                          <a:solidFill>
                            <a:schemeClr val="bg1"/>
                          </a:solidFill>
                        </a:rPr>
                        <a:t>5</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a:solidFill>
                            <a:schemeClr val="tx1"/>
                          </a:solidFill>
                        </a:rPr>
                        <a:t>Pose Estimation</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800" b="1" dirty="0" err="1">
                          <a:solidFill>
                            <a:schemeClr val="tx1"/>
                          </a:solidFill>
                        </a:rPr>
                        <a:t>MediaPipe</a:t>
                      </a:r>
                      <a:r>
                        <a:rPr lang="en-US" sz="2800" b="1" dirty="0">
                          <a:solidFill>
                            <a:schemeClr val="tx1"/>
                          </a:solidFill>
                        </a:rPr>
                        <a:t> Pose</a:t>
                      </a:r>
                      <a:endParaRPr lang="en-US" sz="2800" dirty="0">
                        <a:solidFill>
                          <a:schemeClr val="tx1"/>
                        </a:solidFill>
                      </a:endParaRP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800" dirty="0">
                          <a:solidFill>
                            <a:schemeClr val="tx1"/>
                          </a:solidFill>
                        </a:rPr>
                        <a:t>Fast and precise full-body </a:t>
                      </a:r>
                      <a:r>
                        <a:rPr lang="en-US" sz="2800" dirty="0" err="1">
                          <a:solidFill>
                            <a:schemeClr val="tx1"/>
                          </a:solidFill>
                        </a:rPr>
                        <a:t>keypoint</a:t>
                      </a:r>
                      <a:r>
                        <a:rPr lang="en-US" sz="2800" dirty="0">
                          <a:solidFill>
                            <a:schemeClr val="tx1"/>
                          </a:solidFill>
                        </a:rPr>
                        <a:t> tracking for activity analysis.</a:t>
                      </a:r>
                    </a:p>
                  </a:txBody>
                  <a:tcPr marL="60346" marR="60346" marT="30173" marB="301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9202625"/>
                  </a:ext>
                </a:extLst>
              </a:tr>
            </a:tbl>
          </a:graphicData>
        </a:graphic>
      </p:graphicFrame>
    </p:spTree>
    <p:extLst>
      <p:ext uri="{BB962C8B-B14F-4D97-AF65-F5344CB8AC3E}">
        <p14:creationId xmlns:p14="http://schemas.microsoft.com/office/powerpoint/2010/main" val="2340028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C60E215C-0E50-47B9-822E-9E94235DB3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C16F3E-1412-9EB9-6426-BC2D91D87DB7}"/>
              </a:ext>
            </a:extLst>
          </p:cNvPr>
          <p:cNvSpPr/>
          <p:nvPr/>
        </p:nvSpPr>
        <p:spPr>
          <a:xfrm>
            <a:off x="4187099" y="9044220"/>
            <a:ext cx="1960228" cy="1626989"/>
          </a:xfrm>
          <a:custGeom>
            <a:avLst/>
            <a:gdLst/>
            <a:ahLst/>
            <a:cxnLst/>
            <a:rect l="l" t="t" r="r" b="b"/>
            <a:pathLst>
              <a:path w="1960228" h="1626989">
                <a:moveTo>
                  <a:pt x="0" y="0"/>
                </a:moveTo>
                <a:lnTo>
                  <a:pt x="1960228" y="0"/>
                </a:lnTo>
                <a:lnTo>
                  <a:pt x="1960228" y="1626990"/>
                </a:lnTo>
                <a:lnTo>
                  <a:pt x="0" y="162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6FCBC9D-C331-884B-8470-C4BB2F55EE58}"/>
              </a:ext>
            </a:extLst>
          </p:cNvPr>
          <p:cNvSpPr/>
          <p:nvPr/>
        </p:nvSpPr>
        <p:spPr>
          <a:xfrm>
            <a:off x="685800" y="1866900"/>
            <a:ext cx="2893743" cy="535342"/>
          </a:xfrm>
          <a:custGeom>
            <a:avLst/>
            <a:gdLst/>
            <a:ahLst/>
            <a:cxnLst/>
            <a:rect l="l" t="t" r="r" b="b"/>
            <a:pathLst>
              <a:path w="2893743" h="535342">
                <a:moveTo>
                  <a:pt x="0" y="0"/>
                </a:moveTo>
                <a:lnTo>
                  <a:pt x="2893743" y="0"/>
                </a:lnTo>
                <a:lnTo>
                  <a:pt x="2893743" y="535342"/>
                </a:lnTo>
                <a:lnTo>
                  <a:pt x="0" y="535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6972B5E7-4DE5-95A4-63AF-D9311CE21A94}"/>
              </a:ext>
            </a:extLst>
          </p:cNvPr>
          <p:cNvSpPr txBox="1"/>
          <p:nvPr/>
        </p:nvSpPr>
        <p:spPr>
          <a:xfrm>
            <a:off x="561242" y="651145"/>
            <a:ext cx="17165516" cy="910955"/>
          </a:xfrm>
          <a:prstGeom prst="rect">
            <a:avLst/>
          </a:prstGeom>
        </p:spPr>
        <p:txBody>
          <a:bodyPr wrap="square" lIns="0" tIns="0" rIns="0" bIns="0" rtlCol="0" anchor="t">
            <a:spAutoFit/>
          </a:bodyPr>
          <a:lstStyle/>
          <a:p>
            <a:pPr marL="0" lvl="0" indent="0" algn="l">
              <a:lnSpc>
                <a:spcPts val="7749"/>
              </a:lnSpc>
              <a:spcBef>
                <a:spcPct val="0"/>
              </a:spcBef>
            </a:pPr>
            <a:r>
              <a:rPr lang="en-US" sz="5535" dirty="0">
                <a:solidFill>
                  <a:srgbClr val="3D5A80"/>
                </a:solidFill>
                <a:latin typeface="Lexend Deca"/>
                <a:cs typeface="Lexend Deca"/>
                <a:sym typeface="Lexend Deca"/>
              </a:rPr>
              <a:t>BEHAVIOUR ANALYSIS &amp; ANOMALY DETECTION</a:t>
            </a:r>
          </a:p>
        </p:txBody>
      </p:sp>
      <p:sp>
        <p:nvSpPr>
          <p:cNvPr id="9" name="Slide Number Placeholder 8">
            <a:extLst>
              <a:ext uri="{FF2B5EF4-FFF2-40B4-BE49-F238E27FC236}">
                <a16:creationId xmlns:a16="http://schemas.microsoft.com/office/drawing/2014/main" id="{1CC4B7C3-1679-969C-DF3A-971FCE8ACFA1}"/>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15" name="TextBox 14">
            <a:extLst>
              <a:ext uri="{FF2B5EF4-FFF2-40B4-BE49-F238E27FC236}">
                <a16:creationId xmlns:a16="http://schemas.microsoft.com/office/drawing/2014/main" id="{71E5FA99-5F00-2475-2364-0843CA205581}"/>
              </a:ext>
            </a:extLst>
          </p:cNvPr>
          <p:cNvSpPr txBox="1"/>
          <p:nvPr/>
        </p:nvSpPr>
        <p:spPr>
          <a:xfrm>
            <a:off x="838200" y="2031266"/>
            <a:ext cx="16888558" cy="8863965"/>
          </a:xfrm>
          <a:prstGeom prst="rect">
            <a:avLst/>
          </a:prstGeom>
        </p:spPr>
        <p:txBody>
          <a:bodyPr wrap="square" lIns="0" tIns="0" rIns="0" bIns="0" rtlCol="0" anchor="t">
            <a:spAutoFit/>
          </a:bodyPr>
          <a:lstStyle/>
          <a:p>
            <a:r>
              <a:rPr lang="en-GB" sz="3600" b="1" dirty="0"/>
              <a:t>Step 1: Data Fusion</a:t>
            </a:r>
          </a:p>
          <a:p>
            <a:r>
              <a:rPr lang="en-GB" sz="3600" dirty="0"/>
              <a:t>Combine wearable data with video data.</a:t>
            </a:r>
          </a:p>
          <a:p>
            <a:r>
              <a:rPr lang="en-GB" sz="3600" dirty="0"/>
              <a:t>Create a unified dataset for each patient.</a:t>
            </a:r>
          </a:p>
          <a:p>
            <a:endParaRPr lang="en-GB" sz="3600" dirty="0"/>
          </a:p>
          <a:p>
            <a:r>
              <a:rPr lang="en-GB" sz="3600" b="1" dirty="0"/>
              <a:t>Step 2: Model Training</a:t>
            </a:r>
          </a:p>
          <a:p>
            <a:r>
              <a:rPr lang="en-GB" sz="3600" dirty="0"/>
              <a:t>Train an Isolation Forest model for each patient to learn their normal behaviour patterns.</a:t>
            </a:r>
          </a:p>
          <a:p>
            <a:endParaRPr lang="en-GB" sz="3600" dirty="0"/>
          </a:p>
          <a:p>
            <a:r>
              <a:rPr lang="en-GB" sz="3600" b="1" dirty="0"/>
              <a:t>Step 3: Real-Time Monitoring</a:t>
            </a:r>
          </a:p>
          <a:p>
            <a:r>
              <a:rPr lang="en-GB" sz="3600" dirty="0"/>
              <a:t>Compare incoming data against learned patterns.</a:t>
            </a:r>
          </a:p>
          <a:p>
            <a:r>
              <a:rPr lang="en-GB" sz="3600" dirty="0"/>
              <a:t>Detect outliers such as unusual inactivity or mood changes.</a:t>
            </a:r>
          </a:p>
          <a:p>
            <a:endParaRPr lang="en-GB" sz="3600" dirty="0"/>
          </a:p>
          <a:p>
            <a:r>
              <a:rPr lang="en-GB" sz="3600" b="1" dirty="0"/>
              <a:t>Outcome</a:t>
            </a:r>
          </a:p>
          <a:p>
            <a:r>
              <a:rPr lang="en-GB" sz="3600" dirty="0"/>
              <a:t>Personalized behaviour profiles for each patient.</a:t>
            </a:r>
          </a:p>
          <a:p>
            <a:r>
              <a:rPr lang="en-GB" sz="3600" dirty="0"/>
              <a:t>Instant alerts to caregivers on detected anomalies.</a:t>
            </a:r>
          </a:p>
          <a:p>
            <a:endParaRPr lang="en-GB" sz="3600" dirty="0"/>
          </a:p>
          <a:p>
            <a:pPr>
              <a:buNone/>
            </a:pPr>
            <a:endParaRPr lang="en-US" sz="3600" dirty="0"/>
          </a:p>
        </p:txBody>
      </p:sp>
    </p:spTree>
    <p:extLst>
      <p:ext uri="{BB962C8B-B14F-4D97-AF65-F5344CB8AC3E}">
        <p14:creationId xmlns:p14="http://schemas.microsoft.com/office/powerpoint/2010/main" val="120400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rot="-5400000">
            <a:off x="-1879507" y="4471113"/>
            <a:ext cx="3759014" cy="1696255"/>
          </a:xfrm>
          <a:custGeom>
            <a:avLst/>
            <a:gdLst/>
            <a:ahLst/>
            <a:cxnLst/>
            <a:rect l="l" t="t" r="r" b="b"/>
            <a:pathLst>
              <a:path w="3759014" h="1696255">
                <a:moveTo>
                  <a:pt x="0" y="0"/>
                </a:moveTo>
                <a:lnTo>
                  <a:pt x="3759014" y="0"/>
                </a:lnTo>
                <a:lnTo>
                  <a:pt x="3759014" y="1696255"/>
                </a:lnTo>
                <a:lnTo>
                  <a:pt x="0" y="1696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473472" y="487692"/>
            <a:ext cx="2545921" cy="1082017"/>
          </a:xfrm>
          <a:custGeom>
            <a:avLst/>
            <a:gdLst/>
            <a:ahLst/>
            <a:cxnLst/>
            <a:rect l="l" t="t" r="r" b="b"/>
            <a:pathLst>
              <a:path w="2545921" h="1082017">
                <a:moveTo>
                  <a:pt x="0" y="0"/>
                </a:moveTo>
                <a:lnTo>
                  <a:pt x="2545921" y="0"/>
                </a:lnTo>
                <a:lnTo>
                  <a:pt x="2545921" y="1082016"/>
                </a:lnTo>
                <a:lnTo>
                  <a:pt x="0" y="1082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473128" y="923925"/>
            <a:ext cx="11341743" cy="945252"/>
          </a:xfrm>
          <a:prstGeom prst="rect">
            <a:avLst/>
          </a:prstGeom>
        </p:spPr>
        <p:txBody>
          <a:bodyPr lIns="0" tIns="0" rIns="0" bIns="0" rtlCol="0" anchor="t">
            <a:spAutoFit/>
          </a:bodyPr>
          <a:lstStyle/>
          <a:p>
            <a:pPr marL="0" lvl="0" indent="0" algn="ctr">
              <a:lnSpc>
                <a:spcPts val="7749"/>
              </a:lnSpc>
              <a:spcBef>
                <a:spcPct val="0"/>
              </a:spcBef>
            </a:pPr>
            <a:r>
              <a:rPr lang="en-US" sz="5535">
                <a:solidFill>
                  <a:srgbClr val="3D5A80"/>
                </a:solidFill>
                <a:latin typeface="Lexend Deca"/>
                <a:ea typeface="Lexend Deca"/>
                <a:cs typeface="Lexend Deca"/>
                <a:sym typeface="Lexend Deca"/>
              </a:rPr>
              <a:t>FRONTEND </a:t>
            </a:r>
          </a:p>
        </p:txBody>
      </p:sp>
      <p:sp>
        <p:nvSpPr>
          <p:cNvPr id="5" name="TextBox 5"/>
          <p:cNvSpPr txBox="1"/>
          <p:nvPr/>
        </p:nvSpPr>
        <p:spPr>
          <a:xfrm>
            <a:off x="2230526" y="1372739"/>
            <a:ext cx="14395453" cy="7885561"/>
          </a:xfrm>
          <a:prstGeom prst="rect">
            <a:avLst/>
          </a:prstGeom>
        </p:spPr>
        <p:txBody>
          <a:bodyPr lIns="0" tIns="0" rIns="0" bIns="0" rtlCol="0" anchor="t">
            <a:spAutoFit/>
          </a:bodyPr>
          <a:lstStyle/>
          <a:p>
            <a:pPr algn="ctr">
              <a:lnSpc>
                <a:spcPts val="5235"/>
              </a:lnSpc>
              <a:spcBef>
                <a:spcPct val="0"/>
              </a:spcBef>
            </a:pPr>
            <a:endParaRPr/>
          </a:p>
          <a:p>
            <a:pPr marL="807366" lvl="1" indent="-403683" algn="l">
              <a:lnSpc>
                <a:spcPts val="5235"/>
              </a:lnSpc>
              <a:buFont typeface="Arial"/>
              <a:buChar char="•"/>
            </a:pPr>
            <a:r>
              <a:rPr lang="en-US" sz="3739">
                <a:solidFill>
                  <a:srgbClr val="2A3241"/>
                </a:solidFill>
                <a:latin typeface="Roboto"/>
                <a:ea typeface="Roboto"/>
                <a:cs typeface="Roboto"/>
                <a:sym typeface="Roboto"/>
              </a:rPr>
              <a:t>Implemented using </a:t>
            </a:r>
            <a:r>
              <a:rPr lang="en-US" sz="3739" b="1">
                <a:solidFill>
                  <a:srgbClr val="2A3241"/>
                </a:solidFill>
                <a:latin typeface="Roboto Bold"/>
                <a:ea typeface="Roboto Bold"/>
                <a:cs typeface="Roboto Bold"/>
                <a:sym typeface="Roboto Bold"/>
              </a:rPr>
              <a:t>Figma Design</a:t>
            </a:r>
            <a:r>
              <a:rPr lang="en-US" sz="3739">
                <a:solidFill>
                  <a:srgbClr val="2A3241"/>
                </a:solidFill>
                <a:latin typeface="Roboto"/>
                <a:ea typeface="Roboto"/>
                <a:cs typeface="Roboto"/>
                <a:sym typeface="Roboto"/>
              </a:rPr>
              <a:t> as a reference.</a:t>
            </a:r>
          </a:p>
          <a:p>
            <a:pPr marL="807366" lvl="1" indent="-403683" algn="l">
              <a:lnSpc>
                <a:spcPts val="5235"/>
              </a:lnSpc>
              <a:buFont typeface="Arial"/>
              <a:buChar char="•"/>
            </a:pPr>
            <a:r>
              <a:rPr lang="en-US" sz="3739">
                <a:solidFill>
                  <a:srgbClr val="2A3241"/>
                </a:solidFill>
                <a:latin typeface="Roboto"/>
                <a:ea typeface="Roboto"/>
                <a:cs typeface="Roboto"/>
                <a:sym typeface="Roboto"/>
              </a:rPr>
              <a:t>Built with </a:t>
            </a:r>
            <a:r>
              <a:rPr lang="en-US" sz="3739" b="1">
                <a:solidFill>
                  <a:srgbClr val="2A3241"/>
                </a:solidFill>
                <a:latin typeface="Roboto Bold"/>
                <a:ea typeface="Roboto Bold"/>
                <a:cs typeface="Roboto Bold"/>
                <a:sym typeface="Roboto Bold"/>
              </a:rPr>
              <a:t>React Native CLI </a:t>
            </a:r>
            <a:r>
              <a:rPr lang="en-US" sz="3739">
                <a:solidFill>
                  <a:srgbClr val="2A3241"/>
                </a:solidFill>
                <a:latin typeface="Roboto"/>
                <a:ea typeface="Roboto"/>
                <a:cs typeface="Roboto"/>
                <a:sym typeface="Roboto"/>
              </a:rPr>
              <a:t>for cross-platform compatibility.</a:t>
            </a:r>
          </a:p>
          <a:p>
            <a:pPr algn="l">
              <a:lnSpc>
                <a:spcPts val="5235"/>
              </a:lnSpc>
            </a:pPr>
            <a:endParaRPr lang="en-US" sz="3739">
              <a:solidFill>
                <a:srgbClr val="2A3241"/>
              </a:solidFill>
              <a:latin typeface="Roboto"/>
              <a:ea typeface="Roboto"/>
              <a:cs typeface="Roboto"/>
              <a:sym typeface="Roboto"/>
            </a:endParaRPr>
          </a:p>
          <a:p>
            <a:pPr algn="l">
              <a:lnSpc>
                <a:spcPts val="5538"/>
              </a:lnSpc>
              <a:spcBef>
                <a:spcPct val="0"/>
              </a:spcBef>
            </a:pPr>
            <a:r>
              <a:rPr lang="en-US" sz="3956" b="1">
                <a:solidFill>
                  <a:srgbClr val="2A3241"/>
                </a:solidFill>
                <a:latin typeface="Roboto Bold"/>
                <a:ea typeface="Roboto Bold"/>
                <a:cs typeface="Roboto Bold"/>
                <a:sym typeface="Roboto Bold"/>
              </a:rPr>
              <a:t>Key Features:</a:t>
            </a:r>
          </a:p>
          <a:p>
            <a:pPr marL="807366" lvl="1" indent="-403683" algn="l">
              <a:lnSpc>
                <a:spcPts val="5235"/>
              </a:lnSpc>
              <a:buFont typeface="Arial"/>
              <a:buChar char="•"/>
            </a:pPr>
            <a:r>
              <a:rPr lang="en-US" sz="3739">
                <a:solidFill>
                  <a:srgbClr val="2A3241"/>
                </a:solidFill>
                <a:latin typeface="Roboto"/>
                <a:ea typeface="Roboto"/>
                <a:cs typeface="Roboto"/>
                <a:sym typeface="Roboto"/>
              </a:rPr>
              <a:t>Responsive and user-friendly UI/UX design.</a:t>
            </a:r>
          </a:p>
          <a:p>
            <a:pPr marL="786720" lvl="1" indent="-393360" algn="l">
              <a:lnSpc>
                <a:spcPts val="5101"/>
              </a:lnSpc>
              <a:buFont typeface="Arial"/>
              <a:buChar char="•"/>
            </a:pPr>
            <a:r>
              <a:rPr lang="en-US" sz="3643">
                <a:solidFill>
                  <a:srgbClr val="2A3241"/>
                </a:solidFill>
                <a:latin typeface="Roboto"/>
                <a:ea typeface="Roboto"/>
                <a:cs typeface="Roboto"/>
                <a:sym typeface="Roboto"/>
              </a:rPr>
              <a:t>Seamless navigation between modules: Admin, Caregiver, and Family.</a:t>
            </a:r>
          </a:p>
          <a:p>
            <a:pPr marL="807366" lvl="1" indent="-403683" algn="l">
              <a:lnSpc>
                <a:spcPts val="5235"/>
              </a:lnSpc>
              <a:buFont typeface="Arial"/>
              <a:buChar char="•"/>
            </a:pPr>
            <a:r>
              <a:rPr lang="en-US" sz="3739">
                <a:solidFill>
                  <a:srgbClr val="2A3241"/>
                </a:solidFill>
                <a:latin typeface="Roboto"/>
                <a:ea typeface="Roboto"/>
                <a:cs typeface="Roboto"/>
                <a:sym typeface="Roboto"/>
              </a:rPr>
              <a:t>Integration of real-time health monitoring dashboards and notifications.</a:t>
            </a:r>
          </a:p>
          <a:p>
            <a:pPr marL="807366" lvl="1" indent="-403683" algn="l">
              <a:lnSpc>
                <a:spcPts val="5235"/>
              </a:lnSpc>
              <a:buFont typeface="Arial"/>
              <a:buChar char="•"/>
            </a:pPr>
            <a:r>
              <a:rPr lang="en-US" sz="3739">
                <a:solidFill>
                  <a:srgbClr val="2A3241"/>
                </a:solidFill>
                <a:latin typeface="Roboto"/>
                <a:ea typeface="Roboto"/>
                <a:cs typeface="Roboto"/>
                <a:sym typeface="Roboto"/>
              </a:rPr>
              <a:t>Support for interactive forms for registration, queries, and patient management.</a:t>
            </a:r>
          </a:p>
        </p:txBody>
      </p:sp>
      <p:sp>
        <p:nvSpPr>
          <p:cNvPr id="9" name="Slide Number Placeholder 8">
            <a:extLst>
              <a:ext uri="{FF2B5EF4-FFF2-40B4-BE49-F238E27FC236}">
                <a16:creationId xmlns:a16="http://schemas.microsoft.com/office/drawing/2014/main" id="{737BC79D-DF6C-0B46-FAD8-3AB041EFF4C1}"/>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rot="-5400000">
            <a:off x="15442093" y="8090006"/>
            <a:ext cx="3759014" cy="1696255"/>
          </a:xfrm>
          <a:custGeom>
            <a:avLst/>
            <a:gdLst/>
            <a:ahLst/>
            <a:cxnLst/>
            <a:rect l="l" t="t" r="r" b="b"/>
            <a:pathLst>
              <a:path w="3759014" h="1696255">
                <a:moveTo>
                  <a:pt x="0" y="0"/>
                </a:moveTo>
                <a:lnTo>
                  <a:pt x="3759013" y="0"/>
                </a:lnTo>
                <a:lnTo>
                  <a:pt x="3759013" y="1696255"/>
                </a:lnTo>
                <a:lnTo>
                  <a:pt x="0" y="1696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473472" y="487692"/>
            <a:ext cx="2545921" cy="1082017"/>
          </a:xfrm>
          <a:custGeom>
            <a:avLst/>
            <a:gdLst/>
            <a:ahLst/>
            <a:cxnLst/>
            <a:rect l="l" t="t" r="r" b="b"/>
            <a:pathLst>
              <a:path w="2545921" h="1082017">
                <a:moveTo>
                  <a:pt x="0" y="0"/>
                </a:moveTo>
                <a:lnTo>
                  <a:pt x="2545921" y="0"/>
                </a:lnTo>
                <a:lnTo>
                  <a:pt x="2545921" y="1082016"/>
                </a:lnTo>
                <a:lnTo>
                  <a:pt x="0" y="1082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473128" y="923925"/>
            <a:ext cx="11341743" cy="945252"/>
          </a:xfrm>
          <a:prstGeom prst="rect">
            <a:avLst/>
          </a:prstGeom>
        </p:spPr>
        <p:txBody>
          <a:bodyPr lIns="0" tIns="0" rIns="0" bIns="0" rtlCol="0" anchor="t">
            <a:spAutoFit/>
          </a:bodyPr>
          <a:lstStyle/>
          <a:p>
            <a:pPr marL="0" lvl="0" indent="0" algn="ctr">
              <a:lnSpc>
                <a:spcPts val="7749"/>
              </a:lnSpc>
              <a:spcBef>
                <a:spcPct val="0"/>
              </a:spcBef>
            </a:pPr>
            <a:r>
              <a:rPr lang="en-US" sz="5535">
                <a:solidFill>
                  <a:srgbClr val="3D5A80"/>
                </a:solidFill>
                <a:latin typeface="Lexend Deca"/>
                <a:ea typeface="Lexend Deca"/>
                <a:cs typeface="Lexend Deca"/>
                <a:sym typeface="Lexend Deca"/>
              </a:rPr>
              <a:t>BACKEND SERVERS</a:t>
            </a:r>
          </a:p>
        </p:txBody>
      </p:sp>
      <p:sp>
        <p:nvSpPr>
          <p:cNvPr id="5" name="TextBox 5"/>
          <p:cNvSpPr txBox="1"/>
          <p:nvPr/>
        </p:nvSpPr>
        <p:spPr>
          <a:xfrm>
            <a:off x="655618" y="2107892"/>
            <a:ext cx="19432056" cy="7955383"/>
          </a:xfrm>
          <a:prstGeom prst="rect">
            <a:avLst/>
          </a:prstGeom>
        </p:spPr>
        <p:txBody>
          <a:bodyPr lIns="0" tIns="0" rIns="0" bIns="0" rtlCol="0" anchor="t">
            <a:spAutoFit/>
          </a:bodyPr>
          <a:lstStyle/>
          <a:p>
            <a:pPr algn="l">
              <a:lnSpc>
                <a:spcPts val="5235"/>
              </a:lnSpc>
            </a:pPr>
            <a:r>
              <a:rPr lang="en-US" sz="3200" b="1" dirty="0">
                <a:solidFill>
                  <a:srgbClr val="2A3241"/>
                </a:solidFill>
                <a:latin typeface="Roboto Bold"/>
                <a:ea typeface="Roboto Bold"/>
                <a:cs typeface="Roboto Bold"/>
                <a:sym typeface="Roboto Bold"/>
              </a:rPr>
              <a:t>Node Server -&gt; </a:t>
            </a:r>
            <a:r>
              <a:rPr lang="en-US" sz="3200" dirty="0">
                <a:solidFill>
                  <a:srgbClr val="2A3241"/>
                </a:solidFill>
                <a:latin typeface="Roboto"/>
                <a:ea typeface="Roboto"/>
                <a:cs typeface="Roboto"/>
                <a:sym typeface="Roboto"/>
              </a:rPr>
              <a:t>Role: Acts as the central hub for application logic.</a:t>
            </a:r>
          </a:p>
          <a:p>
            <a:pPr algn="l">
              <a:lnSpc>
                <a:spcPts val="5235"/>
              </a:lnSpc>
            </a:pPr>
            <a:r>
              <a:rPr lang="en-US" sz="3200" b="1" dirty="0">
                <a:solidFill>
                  <a:srgbClr val="2A3241"/>
                </a:solidFill>
                <a:latin typeface="Roboto Bold"/>
                <a:ea typeface="Roboto Bold"/>
                <a:cs typeface="Roboto Bold"/>
                <a:sym typeface="Roboto Bold"/>
              </a:rPr>
              <a:t>Functions: </a:t>
            </a:r>
          </a:p>
          <a:p>
            <a:pPr marL="807366" lvl="1" indent="-403683" algn="l">
              <a:lnSpc>
                <a:spcPts val="5235"/>
              </a:lnSpc>
              <a:buFont typeface="Arial"/>
              <a:buChar char="•"/>
            </a:pPr>
            <a:r>
              <a:rPr lang="en-US" sz="3200" dirty="0">
                <a:solidFill>
                  <a:srgbClr val="2A3241"/>
                </a:solidFill>
                <a:latin typeface="Roboto"/>
                <a:ea typeface="Roboto"/>
                <a:cs typeface="Roboto"/>
                <a:sym typeface="Roboto"/>
              </a:rPr>
              <a:t>Handles CRUD operations and manages data storage.</a:t>
            </a:r>
          </a:p>
          <a:p>
            <a:pPr marL="807366" lvl="1" indent="-403683" algn="l">
              <a:lnSpc>
                <a:spcPts val="5235"/>
              </a:lnSpc>
              <a:buFont typeface="Arial"/>
              <a:buChar char="•"/>
            </a:pPr>
            <a:r>
              <a:rPr lang="en-US" sz="3200" dirty="0">
                <a:solidFill>
                  <a:srgbClr val="2A3241"/>
                </a:solidFill>
                <a:latin typeface="Roboto"/>
                <a:ea typeface="Roboto"/>
                <a:cs typeface="Roboto"/>
                <a:sym typeface="Roboto"/>
              </a:rPr>
              <a:t>Facilitates communication between the mobile application and the </a:t>
            </a:r>
            <a:r>
              <a:rPr lang="en-US" sz="3200" dirty="0" err="1">
                <a:solidFill>
                  <a:srgbClr val="2A3241"/>
                </a:solidFill>
                <a:latin typeface="Roboto"/>
                <a:ea typeface="Roboto"/>
                <a:cs typeface="Roboto"/>
                <a:sym typeface="Roboto"/>
              </a:rPr>
              <a:t>FastAPI</a:t>
            </a:r>
            <a:r>
              <a:rPr lang="en-US" sz="3200" dirty="0">
                <a:solidFill>
                  <a:srgbClr val="2A3241"/>
                </a:solidFill>
                <a:latin typeface="Roboto"/>
                <a:ea typeface="Roboto"/>
                <a:cs typeface="Roboto"/>
                <a:sym typeface="Roboto"/>
              </a:rPr>
              <a:t> server.</a:t>
            </a:r>
          </a:p>
          <a:p>
            <a:pPr algn="l">
              <a:lnSpc>
                <a:spcPts val="5235"/>
              </a:lnSpc>
            </a:pPr>
            <a:endParaRPr lang="en-US" sz="3200" dirty="0">
              <a:solidFill>
                <a:srgbClr val="2A3241"/>
              </a:solidFill>
              <a:latin typeface="Roboto"/>
              <a:ea typeface="Roboto"/>
              <a:cs typeface="Roboto"/>
              <a:sym typeface="Roboto"/>
            </a:endParaRPr>
          </a:p>
          <a:p>
            <a:pPr algn="l">
              <a:lnSpc>
                <a:spcPts val="5235"/>
              </a:lnSpc>
            </a:pPr>
            <a:r>
              <a:rPr lang="en-US" sz="3200" b="1" dirty="0">
                <a:solidFill>
                  <a:srgbClr val="2A3241"/>
                </a:solidFill>
                <a:latin typeface="Roboto Bold"/>
                <a:ea typeface="Roboto Bold"/>
                <a:cs typeface="Roboto Bold"/>
                <a:sym typeface="Roboto Bold"/>
              </a:rPr>
              <a:t>Technology Stack:</a:t>
            </a:r>
          </a:p>
          <a:p>
            <a:pPr marL="807366" lvl="1" indent="-403683" algn="l">
              <a:lnSpc>
                <a:spcPts val="5235"/>
              </a:lnSpc>
              <a:buFont typeface="Arial"/>
              <a:buChar char="•"/>
            </a:pPr>
            <a:r>
              <a:rPr lang="en-US" sz="3200" dirty="0">
                <a:solidFill>
                  <a:srgbClr val="2A3241"/>
                </a:solidFill>
                <a:latin typeface="Roboto"/>
                <a:ea typeface="Roboto"/>
                <a:cs typeface="Roboto"/>
                <a:sym typeface="Roboto"/>
              </a:rPr>
              <a:t>Express.js: Simplifies routing and middleware integration.</a:t>
            </a:r>
          </a:p>
          <a:p>
            <a:pPr marL="807366" lvl="1" indent="-403683" algn="l">
              <a:lnSpc>
                <a:spcPts val="5235"/>
              </a:lnSpc>
              <a:buFont typeface="Arial"/>
              <a:buChar char="•"/>
            </a:pPr>
            <a:r>
              <a:rPr lang="en-US" sz="3200" dirty="0">
                <a:solidFill>
                  <a:srgbClr val="2A3241"/>
                </a:solidFill>
                <a:latin typeface="Roboto"/>
                <a:ea typeface="Roboto"/>
                <a:cs typeface="Roboto"/>
                <a:sym typeface="Roboto"/>
              </a:rPr>
              <a:t>PostgreSQL: Allows flexible Schema Design</a:t>
            </a:r>
          </a:p>
          <a:p>
            <a:pPr algn="l">
              <a:lnSpc>
                <a:spcPts val="5235"/>
              </a:lnSpc>
            </a:pPr>
            <a:endParaRPr lang="en-US" sz="3200" dirty="0">
              <a:solidFill>
                <a:srgbClr val="2A3241"/>
              </a:solidFill>
              <a:latin typeface="Roboto"/>
              <a:ea typeface="Roboto"/>
              <a:cs typeface="Roboto"/>
              <a:sym typeface="Roboto"/>
            </a:endParaRPr>
          </a:p>
          <a:p>
            <a:pPr algn="l">
              <a:lnSpc>
                <a:spcPts val="5235"/>
              </a:lnSpc>
            </a:pPr>
            <a:r>
              <a:rPr lang="en-US" sz="3200" b="1" dirty="0">
                <a:solidFill>
                  <a:srgbClr val="2A3241"/>
                </a:solidFill>
                <a:latin typeface="Roboto Bold"/>
                <a:ea typeface="Roboto Bold"/>
                <a:cs typeface="Roboto Bold"/>
                <a:sym typeface="Roboto Bold"/>
              </a:rPr>
              <a:t>Advantages:</a:t>
            </a:r>
          </a:p>
          <a:p>
            <a:pPr marL="807366" lvl="1" indent="-403683" algn="l">
              <a:lnSpc>
                <a:spcPts val="5235"/>
              </a:lnSpc>
              <a:buFont typeface="Arial"/>
              <a:buChar char="•"/>
            </a:pPr>
            <a:r>
              <a:rPr lang="en-US" sz="3200" dirty="0">
                <a:solidFill>
                  <a:srgbClr val="2A3241"/>
                </a:solidFill>
                <a:latin typeface="Roboto"/>
                <a:ea typeface="Roboto"/>
                <a:cs typeface="Roboto"/>
                <a:sym typeface="Roboto"/>
              </a:rPr>
              <a:t>High performance with non-blocking I/O.</a:t>
            </a:r>
          </a:p>
          <a:p>
            <a:pPr marL="807366" lvl="1" indent="-403683" algn="l">
              <a:lnSpc>
                <a:spcPts val="5235"/>
              </a:lnSpc>
              <a:buFont typeface="Arial"/>
              <a:buChar char="•"/>
            </a:pPr>
            <a:r>
              <a:rPr lang="en-US" sz="3200" dirty="0">
                <a:solidFill>
                  <a:srgbClr val="2A3241"/>
                </a:solidFill>
                <a:latin typeface="Roboto"/>
                <a:ea typeface="Roboto"/>
                <a:cs typeface="Roboto"/>
                <a:sym typeface="Roboto"/>
              </a:rPr>
              <a:t>Large ecosystem with extensive library support.</a:t>
            </a:r>
          </a:p>
        </p:txBody>
      </p:sp>
      <p:sp>
        <p:nvSpPr>
          <p:cNvPr id="9" name="Slide Number Placeholder 8">
            <a:extLst>
              <a:ext uri="{FF2B5EF4-FFF2-40B4-BE49-F238E27FC236}">
                <a16:creationId xmlns:a16="http://schemas.microsoft.com/office/drawing/2014/main" id="{8434B4A9-C325-F8BB-7D1D-22ADABE40C17}"/>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751" b="-83751"/>
            </a:stretch>
          </a:blipFill>
        </p:spPr>
        <p:txBody>
          <a:bodyPr/>
          <a:lstStyle/>
          <a:p>
            <a:endParaRPr lang="en-US"/>
          </a:p>
        </p:txBody>
      </p:sp>
      <p:sp>
        <p:nvSpPr>
          <p:cNvPr id="3" name="Freeform 3"/>
          <p:cNvSpPr/>
          <p:nvPr/>
        </p:nvSpPr>
        <p:spPr>
          <a:xfrm>
            <a:off x="13573242" y="1028700"/>
            <a:ext cx="3686058" cy="2336040"/>
          </a:xfrm>
          <a:custGeom>
            <a:avLst/>
            <a:gdLst/>
            <a:ahLst/>
            <a:cxnLst/>
            <a:rect l="l" t="t" r="r" b="b"/>
            <a:pathLst>
              <a:path w="3686058" h="2336040">
                <a:moveTo>
                  <a:pt x="0" y="0"/>
                </a:moveTo>
                <a:lnTo>
                  <a:pt x="3686058" y="0"/>
                </a:lnTo>
                <a:lnTo>
                  <a:pt x="3686058" y="2336040"/>
                </a:lnTo>
                <a:lnTo>
                  <a:pt x="0" y="2336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70553" y="8435111"/>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620695" y="-2666110"/>
            <a:ext cx="2326577" cy="4114800"/>
          </a:xfrm>
          <a:custGeom>
            <a:avLst/>
            <a:gdLst/>
            <a:ahLst/>
            <a:cxnLst/>
            <a:rect l="l" t="t" r="r" b="b"/>
            <a:pathLst>
              <a:path w="2326577" h="4114800">
                <a:moveTo>
                  <a:pt x="0" y="0"/>
                </a:moveTo>
                <a:lnTo>
                  <a:pt x="2326577" y="0"/>
                </a:lnTo>
                <a:lnTo>
                  <a:pt x="23265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20695" y="6168927"/>
            <a:ext cx="6821077" cy="945646"/>
          </a:xfrm>
          <a:prstGeom prst="rect">
            <a:avLst/>
          </a:prstGeom>
        </p:spPr>
        <p:txBody>
          <a:bodyPr lIns="0" tIns="0" rIns="0" bIns="0" rtlCol="0" anchor="t">
            <a:spAutoFit/>
          </a:bodyPr>
          <a:lstStyle/>
          <a:p>
            <a:pPr marL="0" lvl="0" indent="0" algn="l">
              <a:lnSpc>
                <a:spcPts val="7749"/>
              </a:lnSpc>
              <a:spcBef>
                <a:spcPct val="0"/>
              </a:spcBef>
            </a:pPr>
            <a:r>
              <a:rPr lang="en-US" sz="5535" dirty="0">
                <a:solidFill>
                  <a:srgbClr val="FFFFFF"/>
                </a:solidFill>
                <a:latin typeface="Lexend Deca"/>
                <a:ea typeface="Lexend Deca"/>
                <a:cs typeface="Lexend Deca"/>
                <a:sym typeface="Lexend Deca"/>
              </a:rPr>
              <a:t>MODULES</a:t>
            </a:r>
          </a:p>
        </p:txBody>
      </p:sp>
      <p:sp>
        <p:nvSpPr>
          <p:cNvPr id="7" name="TextBox 7"/>
          <p:cNvSpPr txBox="1"/>
          <p:nvPr/>
        </p:nvSpPr>
        <p:spPr>
          <a:xfrm>
            <a:off x="2485759" y="3031365"/>
            <a:ext cx="2987642" cy="2983260"/>
          </a:xfrm>
          <a:prstGeom prst="rect">
            <a:avLst/>
          </a:prstGeom>
        </p:spPr>
        <p:txBody>
          <a:bodyPr lIns="0" tIns="0" rIns="0" bIns="0" rtlCol="0" anchor="t">
            <a:spAutoFit/>
          </a:bodyPr>
          <a:lstStyle/>
          <a:p>
            <a:pPr algn="ctr">
              <a:lnSpc>
                <a:spcPts val="24464"/>
              </a:lnSpc>
            </a:pPr>
            <a:r>
              <a:rPr lang="en-US" sz="17474" b="1" dirty="0">
                <a:solidFill>
                  <a:srgbClr val="FFFFFF"/>
                </a:solidFill>
                <a:latin typeface="Canva Sans Bold"/>
                <a:ea typeface="Canva Sans Bold"/>
                <a:cs typeface="Canva Sans Bold"/>
                <a:sym typeface="Canva Sans Bold"/>
              </a:rPr>
              <a:t>05</a:t>
            </a:r>
          </a:p>
        </p:txBody>
      </p:sp>
      <p:sp>
        <p:nvSpPr>
          <p:cNvPr id="11" name="Slide Number Placeholder 10">
            <a:extLst>
              <a:ext uri="{FF2B5EF4-FFF2-40B4-BE49-F238E27FC236}">
                <a16:creationId xmlns:a16="http://schemas.microsoft.com/office/drawing/2014/main" id="{569BE0D6-C46B-C14A-B8DA-B3DC1C2CC26F}"/>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90C2AD4C-D965-F035-A276-6F3A54E0DB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FE9638-EA0D-CE10-F078-C786ABE3BCD8}"/>
              </a:ext>
            </a:extLst>
          </p:cNvPr>
          <p:cNvSpPr/>
          <p:nvPr/>
        </p:nvSpPr>
        <p:spPr>
          <a:xfrm>
            <a:off x="-255492" y="520264"/>
            <a:ext cx="1952089" cy="1952089"/>
          </a:xfrm>
          <a:custGeom>
            <a:avLst/>
            <a:gdLst/>
            <a:ahLst/>
            <a:cxnLst/>
            <a:rect l="l" t="t" r="r" b="b"/>
            <a:pathLst>
              <a:path w="1952089" h="1952089">
                <a:moveTo>
                  <a:pt x="0" y="0"/>
                </a:moveTo>
                <a:lnTo>
                  <a:pt x="1952089" y="0"/>
                </a:lnTo>
                <a:lnTo>
                  <a:pt x="1952089" y="1952089"/>
                </a:lnTo>
                <a:lnTo>
                  <a:pt x="0" y="1952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E83A290-E988-D52F-3F99-81A9CB141D32}"/>
              </a:ext>
            </a:extLst>
          </p:cNvPr>
          <p:cNvSpPr/>
          <p:nvPr/>
        </p:nvSpPr>
        <p:spPr>
          <a:xfrm>
            <a:off x="820157" y="948411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4B228249-5D5E-EB5F-73B4-846DB7454304}"/>
              </a:ext>
            </a:extLst>
          </p:cNvPr>
          <p:cNvSpPr txBox="1"/>
          <p:nvPr/>
        </p:nvSpPr>
        <p:spPr>
          <a:xfrm>
            <a:off x="2877557" y="427486"/>
            <a:ext cx="12532886" cy="945252"/>
          </a:xfrm>
          <a:prstGeom prst="rect">
            <a:avLst/>
          </a:prstGeom>
        </p:spPr>
        <p:txBody>
          <a:bodyPr lIns="0" tIns="0" rIns="0" bIns="0" rtlCol="0" anchor="t">
            <a:spAutoFit/>
          </a:bodyPr>
          <a:lstStyle/>
          <a:p>
            <a:pPr marL="0" lvl="0" indent="0" algn="ctr">
              <a:lnSpc>
                <a:spcPts val="7749"/>
              </a:lnSpc>
              <a:spcBef>
                <a:spcPct val="0"/>
              </a:spcBef>
            </a:pPr>
            <a:r>
              <a:rPr lang="en-US" sz="5535" dirty="0">
                <a:solidFill>
                  <a:srgbClr val="3D5A80"/>
                </a:solidFill>
                <a:latin typeface="Lexend Deca"/>
                <a:ea typeface="Lexend Deca"/>
                <a:cs typeface="Lexend Deca"/>
                <a:sym typeface="Lexend Deca"/>
              </a:rPr>
              <a:t>Caregiver Module</a:t>
            </a:r>
          </a:p>
        </p:txBody>
      </p:sp>
      <p:grpSp>
        <p:nvGrpSpPr>
          <p:cNvPr id="5" name="Group 5">
            <a:extLst>
              <a:ext uri="{FF2B5EF4-FFF2-40B4-BE49-F238E27FC236}">
                <a16:creationId xmlns:a16="http://schemas.microsoft.com/office/drawing/2014/main" id="{73B57C0C-9E5E-74F4-73EB-545E4DE4596D}"/>
              </a:ext>
            </a:extLst>
          </p:cNvPr>
          <p:cNvGrpSpPr/>
          <p:nvPr/>
        </p:nvGrpSpPr>
        <p:grpSpPr>
          <a:xfrm>
            <a:off x="475243" y="1638301"/>
            <a:ext cx="3868157" cy="7845806"/>
            <a:chOff x="-1" y="-47625"/>
            <a:chExt cx="3177179" cy="653772"/>
          </a:xfrm>
        </p:grpSpPr>
        <p:sp>
          <p:nvSpPr>
            <p:cNvPr id="6" name="Freeform 6">
              <a:extLst>
                <a:ext uri="{FF2B5EF4-FFF2-40B4-BE49-F238E27FC236}">
                  <a16:creationId xmlns:a16="http://schemas.microsoft.com/office/drawing/2014/main" id="{518D25CF-0510-E03A-7474-B2838485B36D}"/>
                </a:ext>
              </a:extLst>
            </p:cNvPr>
            <p:cNvSpPr/>
            <p:nvPr/>
          </p:nvSpPr>
          <p:spPr>
            <a:xfrm>
              <a:off x="0" y="0"/>
              <a:ext cx="3177178" cy="606147"/>
            </a:xfrm>
            <a:custGeom>
              <a:avLst/>
              <a:gdLst/>
              <a:ahLst/>
              <a:cxnLst/>
              <a:rect l="l" t="t" r="r" b="b"/>
              <a:pathLst>
                <a:path w="3177178" h="606147">
                  <a:moveTo>
                    <a:pt x="25490" y="0"/>
                  </a:moveTo>
                  <a:lnTo>
                    <a:pt x="3151688" y="0"/>
                  </a:lnTo>
                  <a:cubicBezTo>
                    <a:pt x="3165765" y="0"/>
                    <a:pt x="3177178" y="11412"/>
                    <a:pt x="3177178" y="25490"/>
                  </a:cubicBezTo>
                  <a:lnTo>
                    <a:pt x="3177178" y="580657"/>
                  </a:lnTo>
                  <a:cubicBezTo>
                    <a:pt x="3177178" y="594735"/>
                    <a:pt x="3165765" y="606147"/>
                    <a:pt x="3151688" y="606147"/>
                  </a:cubicBezTo>
                  <a:lnTo>
                    <a:pt x="25490" y="606147"/>
                  </a:lnTo>
                  <a:cubicBezTo>
                    <a:pt x="18730" y="606147"/>
                    <a:pt x="12246" y="603462"/>
                    <a:pt x="7466" y="598682"/>
                  </a:cubicBezTo>
                  <a:cubicBezTo>
                    <a:pt x="2686" y="593901"/>
                    <a:pt x="0" y="587418"/>
                    <a:pt x="0" y="580657"/>
                  </a:cubicBezTo>
                  <a:lnTo>
                    <a:pt x="0" y="25490"/>
                  </a:lnTo>
                  <a:cubicBezTo>
                    <a:pt x="0" y="18730"/>
                    <a:pt x="2686" y="12246"/>
                    <a:pt x="7466" y="7466"/>
                  </a:cubicBezTo>
                  <a:cubicBezTo>
                    <a:pt x="12246" y="2686"/>
                    <a:pt x="18730" y="0"/>
                    <a:pt x="25490" y="0"/>
                  </a:cubicBezTo>
                  <a:close/>
                </a:path>
              </a:pathLst>
            </a:custGeom>
            <a:solidFill>
              <a:srgbClr val="86B0C8"/>
            </a:solidFill>
          </p:spPr>
          <p:txBody>
            <a:bodyPr/>
            <a:lstStyle/>
            <a:p>
              <a:endParaRPr lang="en-US"/>
            </a:p>
          </p:txBody>
        </p:sp>
        <p:sp>
          <p:nvSpPr>
            <p:cNvPr id="7" name="TextBox 7">
              <a:extLst>
                <a:ext uri="{FF2B5EF4-FFF2-40B4-BE49-F238E27FC236}">
                  <a16:creationId xmlns:a16="http://schemas.microsoft.com/office/drawing/2014/main" id="{D208D267-6219-1E5C-CF1E-2EC1E522E05A}"/>
                </a:ext>
              </a:extLst>
            </p:cNvPr>
            <p:cNvSpPr txBox="1"/>
            <p:nvPr/>
          </p:nvSpPr>
          <p:spPr>
            <a:xfrm>
              <a:off x="-1" y="-47625"/>
              <a:ext cx="2892549" cy="653772"/>
            </a:xfrm>
            <a:prstGeom prst="rect">
              <a:avLst/>
            </a:prstGeom>
          </p:spPr>
          <p:txBody>
            <a:bodyPr lIns="177800" tIns="177800" rIns="177800" bIns="177800" rtlCol="0" anchor="ctr"/>
            <a:lstStyle/>
            <a:p>
              <a:pPr marL="647694" lvl="1" indent="-323847" algn="just">
                <a:lnSpc>
                  <a:spcPts val="4199"/>
                </a:lnSpc>
                <a:buFont typeface="Arial"/>
                <a:buChar char="•"/>
              </a:pPr>
              <a:r>
                <a:rPr lang="en-GB" sz="2800" b="1" dirty="0">
                  <a:solidFill>
                    <a:srgbClr val="2A3241"/>
                  </a:solidFill>
                  <a:latin typeface="Canva Sans"/>
                  <a:ea typeface="Canva Sans"/>
                  <a:cs typeface="Canva Sans"/>
                  <a:sym typeface="Canva Sans"/>
                </a:rPr>
                <a:t>Real-time Monitoring</a:t>
              </a:r>
            </a:p>
            <a:p>
              <a:pPr marL="647694" lvl="1" indent="-323847" algn="just">
                <a:lnSpc>
                  <a:spcPts val="4199"/>
                </a:lnSpc>
                <a:buFont typeface="Arial"/>
                <a:buChar char="•"/>
              </a:pPr>
              <a:endParaRPr lang="en-GB" sz="2800" b="1" dirty="0">
                <a:solidFill>
                  <a:srgbClr val="2A3241"/>
                </a:solidFill>
                <a:latin typeface="Canva Sans"/>
                <a:ea typeface="Canva Sans"/>
                <a:cs typeface="Canva Sans"/>
                <a:sym typeface="Canva Sans"/>
              </a:endParaRPr>
            </a:p>
            <a:p>
              <a:pPr marL="647694" lvl="1" indent="-323847" algn="just">
                <a:lnSpc>
                  <a:spcPts val="4199"/>
                </a:lnSpc>
                <a:buFont typeface="Arial"/>
                <a:buChar char="•"/>
              </a:pPr>
              <a:r>
                <a:rPr lang="en-GB" sz="2800" b="1" dirty="0">
                  <a:solidFill>
                    <a:srgbClr val="2A3241"/>
                  </a:solidFill>
                  <a:latin typeface="Canva Sans"/>
                  <a:ea typeface="Canva Sans"/>
                  <a:cs typeface="Canva Sans"/>
                  <a:sym typeface="Canva Sans"/>
                </a:rPr>
                <a:t>Instant Alerts</a:t>
              </a:r>
            </a:p>
            <a:p>
              <a:pPr marL="647694" lvl="1" indent="-323847" algn="just">
                <a:lnSpc>
                  <a:spcPts val="4199"/>
                </a:lnSpc>
                <a:buFont typeface="Arial"/>
                <a:buChar char="•"/>
              </a:pPr>
              <a:endParaRPr lang="en-GB" sz="2800" b="1" dirty="0">
                <a:solidFill>
                  <a:srgbClr val="2A3241"/>
                </a:solidFill>
                <a:latin typeface="Canva Sans"/>
                <a:ea typeface="Canva Sans"/>
                <a:cs typeface="Canva Sans"/>
                <a:sym typeface="Canva Sans"/>
              </a:endParaRPr>
            </a:p>
            <a:p>
              <a:pPr marL="647694" lvl="1" indent="-323847" algn="just">
                <a:lnSpc>
                  <a:spcPts val="4199"/>
                </a:lnSpc>
                <a:buFont typeface="Arial"/>
                <a:buChar char="•"/>
              </a:pPr>
              <a:r>
                <a:rPr lang="en-GB" sz="2800" b="1" dirty="0">
                  <a:solidFill>
                    <a:srgbClr val="2A3241"/>
                  </a:solidFill>
                  <a:latin typeface="Canva Sans"/>
                  <a:ea typeface="Canva Sans"/>
                  <a:cs typeface="Canva Sans"/>
                  <a:sym typeface="Canva Sans"/>
                </a:rPr>
                <a:t>Medication Reminders</a:t>
              </a:r>
            </a:p>
            <a:p>
              <a:pPr marL="647694" lvl="1" indent="-323847" algn="just">
                <a:lnSpc>
                  <a:spcPts val="4199"/>
                </a:lnSpc>
                <a:buFont typeface="Arial"/>
                <a:buChar char="•"/>
              </a:pPr>
              <a:endParaRPr lang="en-GB" sz="2800" b="1" dirty="0">
                <a:solidFill>
                  <a:srgbClr val="2A3241"/>
                </a:solidFill>
                <a:latin typeface="Canva Sans"/>
                <a:ea typeface="Canva Sans"/>
                <a:cs typeface="Canva Sans"/>
                <a:sym typeface="Canva Sans"/>
              </a:endParaRPr>
            </a:p>
            <a:p>
              <a:pPr marL="647694" lvl="1" indent="-323847" algn="just">
                <a:lnSpc>
                  <a:spcPts val="4199"/>
                </a:lnSpc>
                <a:buFont typeface="Arial"/>
                <a:buChar char="•"/>
              </a:pPr>
              <a:r>
                <a:rPr lang="en-GB" sz="2800" b="1" dirty="0">
                  <a:solidFill>
                    <a:srgbClr val="2A3241"/>
                  </a:solidFill>
                  <a:latin typeface="Canva Sans"/>
                  <a:ea typeface="Canva Sans"/>
                  <a:cs typeface="Canva Sans"/>
                  <a:sym typeface="Canva Sans"/>
                </a:rPr>
                <a:t>Patient Notes</a:t>
              </a:r>
            </a:p>
            <a:p>
              <a:pPr marL="647694" lvl="1" indent="-323847" algn="just">
                <a:lnSpc>
                  <a:spcPts val="4199"/>
                </a:lnSpc>
                <a:buFont typeface="Arial"/>
                <a:buChar char="•"/>
              </a:pPr>
              <a:endParaRPr lang="en-GB" sz="2800" b="1" dirty="0">
                <a:solidFill>
                  <a:srgbClr val="2A3241"/>
                </a:solidFill>
                <a:latin typeface="Canva Sans"/>
                <a:ea typeface="Canva Sans"/>
                <a:cs typeface="Canva Sans"/>
                <a:sym typeface="Canva Sans"/>
              </a:endParaRPr>
            </a:p>
            <a:p>
              <a:pPr marL="647694" lvl="1" indent="-323847" algn="just">
                <a:lnSpc>
                  <a:spcPts val="4199"/>
                </a:lnSpc>
                <a:buFont typeface="Arial"/>
                <a:buChar char="•"/>
              </a:pPr>
              <a:r>
                <a:rPr lang="en-GB" sz="2800" b="1" dirty="0">
                  <a:solidFill>
                    <a:srgbClr val="2A3241"/>
                  </a:solidFill>
                  <a:latin typeface="Canva Sans"/>
                  <a:ea typeface="Canva Sans"/>
                  <a:cs typeface="Canva Sans"/>
                  <a:sym typeface="Canva Sans"/>
                </a:rPr>
                <a:t>Family Queries</a:t>
              </a:r>
              <a:endParaRPr lang="en-US" sz="2800" b="1" dirty="0">
                <a:solidFill>
                  <a:srgbClr val="2A3241"/>
                </a:solidFill>
                <a:latin typeface="Canva Sans"/>
                <a:ea typeface="Canva Sans"/>
                <a:cs typeface="Canva Sans"/>
                <a:sym typeface="Canva Sans"/>
              </a:endParaRPr>
            </a:p>
          </p:txBody>
        </p:sp>
      </p:grpSp>
      <p:sp>
        <p:nvSpPr>
          <p:cNvPr id="17" name="Slide Number Placeholder 16">
            <a:extLst>
              <a:ext uri="{FF2B5EF4-FFF2-40B4-BE49-F238E27FC236}">
                <a16:creationId xmlns:a16="http://schemas.microsoft.com/office/drawing/2014/main" id="{C6FB1D7D-9313-EA29-41F3-16910CBB6F40}"/>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18" name="Picture 17" descr="A screenshot of a medical application&#10;&#10;AI-generated content may be incorrect.">
            <a:extLst>
              <a:ext uri="{FF2B5EF4-FFF2-40B4-BE49-F238E27FC236}">
                <a16:creationId xmlns:a16="http://schemas.microsoft.com/office/drawing/2014/main" id="{49ED3A02-2BC8-270F-C4C5-9D8E74A8FF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4957" y="2290422"/>
            <a:ext cx="3004172" cy="6504296"/>
          </a:xfrm>
          <a:prstGeom prst="rect">
            <a:avLst/>
          </a:prstGeom>
        </p:spPr>
      </p:pic>
      <p:pic>
        <p:nvPicPr>
          <p:cNvPr id="19" name="Picture 18" descr="A screenshot of a medical form&#10;&#10;AI-generated content may be incorrect.">
            <a:extLst>
              <a:ext uri="{FF2B5EF4-FFF2-40B4-BE49-F238E27FC236}">
                <a16:creationId xmlns:a16="http://schemas.microsoft.com/office/drawing/2014/main" id="{46825A78-A309-9174-AE43-C78912E5D6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81632" y="2327688"/>
            <a:ext cx="2986960" cy="6467032"/>
          </a:xfrm>
          <a:prstGeom prst="rect">
            <a:avLst/>
          </a:prstGeom>
        </p:spPr>
      </p:pic>
      <p:pic>
        <p:nvPicPr>
          <p:cNvPr id="20" name="Picture 19" descr="A screenshot of a medical data&#10;&#10;Description automatically generated">
            <a:extLst>
              <a:ext uri="{FF2B5EF4-FFF2-40B4-BE49-F238E27FC236}">
                <a16:creationId xmlns:a16="http://schemas.microsoft.com/office/drawing/2014/main" id="{5FB01A7A-1586-25AF-2F01-62E2FA08162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75723" y="2306751"/>
            <a:ext cx="3001877" cy="6504296"/>
          </a:xfrm>
          <a:prstGeom prst="rect">
            <a:avLst/>
          </a:prstGeom>
          <a:noFill/>
          <a:ln>
            <a:noFill/>
          </a:ln>
        </p:spPr>
      </p:pic>
      <p:sp>
        <p:nvSpPr>
          <p:cNvPr id="21" name="Freeform 4">
            <a:extLst>
              <a:ext uri="{FF2B5EF4-FFF2-40B4-BE49-F238E27FC236}">
                <a16:creationId xmlns:a16="http://schemas.microsoft.com/office/drawing/2014/main" id="{A9C8FC55-788A-C854-ED1C-160B1426C097}"/>
              </a:ext>
            </a:extLst>
          </p:cNvPr>
          <p:cNvSpPr/>
          <p:nvPr/>
        </p:nvSpPr>
        <p:spPr>
          <a:xfrm>
            <a:off x="11550028" y="2327687"/>
            <a:ext cx="3004172" cy="6467031"/>
          </a:xfrm>
          <a:custGeom>
            <a:avLst/>
            <a:gdLst/>
            <a:ahLst/>
            <a:cxnLst/>
            <a:rect l="l" t="t" r="r" b="b"/>
            <a:pathLst>
              <a:path w="2932147" h="6356958">
                <a:moveTo>
                  <a:pt x="0" y="0"/>
                </a:moveTo>
                <a:lnTo>
                  <a:pt x="2932147" y="0"/>
                </a:lnTo>
                <a:lnTo>
                  <a:pt x="2932147" y="6356958"/>
                </a:lnTo>
                <a:lnTo>
                  <a:pt x="0" y="6356958"/>
                </a:lnTo>
                <a:lnTo>
                  <a:pt x="0" y="0"/>
                </a:lnTo>
                <a:close/>
              </a:path>
            </a:pathLst>
          </a:custGeom>
          <a:blipFill>
            <a:blip r:embed="rId9"/>
            <a:stretch>
              <a:fillRect/>
            </a:stretch>
          </a:blipFill>
        </p:spPr>
        <p:txBody>
          <a:bodyPr/>
          <a:lstStyle/>
          <a:p>
            <a:endParaRPr lang="en-US"/>
          </a:p>
        </p:txBody>
      </p:sp>
    </p:spTree>
    <p:extLst>
      <p:ext uri="{BB962C8B-B14F-4D97-AF65-F5344CB8AC3E}">
        <p14:creationId xmlns:p14="http://schemas.microsoft.com/office/powerpoint/2010/main" val="1631860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grpSp>
        <p:nvGrpSpPr>
          <p:cNvPr id="2" name="Group 2"/>
          <p:cNvGrpSpPr/>
          <p:nvPr/>
        </p:nvGrpSpPr>
        <p:grpSpPr>
          <a:xfrm>
            <a:off x="3341697" y="1312341"/>
            <a:ext cx="10508484" cy="1181405"/>
            <a:chOff x="0" y="0"/>
            <a:chExt cx="2767667" cy="311152"/>
          </a:xfrm>
        </p:grpSpPr>
        <p:sp>
          <p:nvSpPr>
            <p:cNvPr id="3" name="Freeform 3"/>
            <p:cNvSpPr/>
            <p:nvPr/>
          </p:nvSpPr>
          <p:spPr>
            <a:xfrm>
              <a:off x="0" y="0"/>
              <a:ext cx="2767667" cy="311152"/>
            </a:xfrm>
            <a:custGeom>
              <a:avLst/>
              <a:gdLst/>
              <a:ahLst/>
              <a:cxnLst/>
              <a:rect l="l" t="t" r="r" b="b"/>
              <a:pathLst>
                <a:path w="2767667" h="311152">
                  <a:moveTo>
                    <a:pt x="37573" y="0"/>
                  </a:moveTo>
                  <a:lnTo>
                    <a:pt x="2730093" y="0"/>
                  </a:lnTo>
                  <a:cubicBezTo>
                    <a:pt x="2750844" y="0"/>
                    <a:pt x="2767667" y="16822"/>
                    <a:pt x="2767667" y="37573"/>
                  </a:cubicBezTo>
                  <a:lnTo>
                    <a:pt x="2767667" y="273579"/>
                  </a:lnTo>
                  <a:cubicBezTo>
                    <a:pt x="2767667" y="283544"/>
                    <a:pt x="2763708" y="293101"/>
                    <a:pt x="2756662" y="300147"/>
                  </a:cubicBezTo>
                  <a:cubicBezTo>
                    <a:pt x="2749615" y="307193"/>
                    <a:pt x="2740058" y="311152"/>
                    <a:pt x="2730093" y="311152"/>
                  </a:cubicBezTo>
                  <a:lnTo>
                    <a:pt x="37573" y="311152"/>
                  </a:lnTo>
                  <a:cubicBezTo>
                    <a:pt x="27608" y="311152"/>
                    <a:pt x="18051" y="307193"/>
                    <a:pt x="11005" y="300147"/>
                  </a:cubicBezTo>
                  <a:cubicBezTo>
                    <a:pt x="3959" y="293101"/>
                    <a:pt x="0" y="283544"/>
                    <a:pt x="0" y="273579"/>
                  </a:cubicBezTo>
                  <a:lnTo>
                    <a:pt x="0" y="37573"/>
                  </a:lnTo>
                  <a:cubicBezTo>
                    <a:pt x="0" y="27608"/>
                    <a:pt x="3959" y="18051"/>
                    <a:pt x="11005" y="11005"/>
                  </a:cubicBezTo>
                  <a:cubicBezTo>
                    <a:pt x="18051" y="3959"/>
                    <a:pt x="27608" y="0"/>
                    <a:pt x="37573" y="0"/>
                  </a:cubicBezTo>
                  <a:close/>
                </a:path>
              </a:pathLst>
            </a:custGeom>
            <a:solidFill>
              <a:srgbClr val="3D5A80"/>
            </a:solidFill>
          </p:spPr>
          <p:txBody>
            <a:bodyPr/>
            <a:lstStyle/>
            <a:p>
              <a:endParaRPr lang="en-US"/>
            </a:p>
          </p:txBody>
        </p:sp>
        <p:sp>
          <p:nvSpPr>
            <p:cNvPr id="4" name="TextBox 4"/>
            <p:cNvSpPr txBox="1"/>
            <p:nvPr/>
          </p:nvSpPr>
          <p:spPr>
            <a:xfrm>
              <a:off x="0" y="-66675"/>
              <a:ext cx="2767667" cy="377827"/>
            </a:xfrm>
            <a:prstGeom prst="rect">
              <a:avLst/>
            </a:prstGeom>
          </p:spPr>
          <p:txBody>
            <a:bodyPr lIns="50800" tIns="50800" rIns="50800" bIns="50800" rtlCol="0" anchor="ctr"/>
            <a:lstStyle/>
            <a:p>
              <a:pPr algn="l">
                <a:lnSpc>
                  <a:spcPts val="5179"/>
                </a:lnSpc>
              </a:pPr>
              <a:r>
                <a:rPr lang="en-US" sz="3699" dirty="0">
                  <a:solidFill>
                    <a:srgbClr val="FFFFFF"/>
                  </a:solidFill>
                  <a:latin typeface="Canva Sans"/>
                  <a:ea typeface="Canva Sans"/>
                  <a:cs typeface="Canva Sans"/>
                  <a:sym typeface="Canva Sans"/>
                </a:rPr>
                <a:t>  01                           INTRODUCTION</a:t>
              </a:r>
            </a:p>
          </p:txBody>
        </p:sp>
      </p:grpSp>
      <p:sp>
        <p:nvSpPr>
          <p:cNvPr id="5" name="Freeform 5"/>
          <p:cNvSpPr/>
          <p:nvPr/>
        </p:nvSpPr>
        <p:spPr>
          <a:xfrm>
            <a:off x="14526759" y="8647496"/>
            <a:ext cx="3271608" cy="1476313"/>
          </a:xfrm>
          <a:custGeom>
            <a:avLst/>
            <a:gdLst/>
            <a:ahLst/>
            <a:cxnLst/>
            <a:rect l="l" t="t" r="r" b="b"/>
            <a:pathLst>
              <a:path w="3271608" h="1476313">
                <a:moveTo>
                  <a:pt x="0" y="0"/>
                </a:moveTo>
                <a:lnTo>
                  <a:pt x="3271608" y="0"/>
                </a:lnTo>
                <a:lnTo>
                  <a:pt x="3271608" y="1476314"/>
                </a:lnTo>
                <a:lnTo>
                  <a:pt x="0" y="1476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0800000">
            <a:off x="11328723" y="-1506678"/>
            <a:ext cx="7315200" cy="2752344"/>
          </a:xfrm>
          <a:custGeom>
            <a:avLst/>
            <a:gdLst/>
            <a:ahLst/>
            <a:cxnLst/>
            <a:rect l="l" t="t" r="r" b="b"/>
            <a:pathLst>
              <a:path w="7315200" h="2752344">
                <a:moveTo>
                  <a:pt x="0" y="0"/>
                </a:moveTo>
                <a:lnTo>
                  <a:pt x="7315200" y="0"/>
                </a:lnTo>
                <a:lnTo>
                  <a:pt x="7315200" y="2752344"/>
                </a:lnTo>
                <a:lnTo>
                  <a:pt x="0" y="2752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968625" y="227431"/>
            <a:ext cx="9277745" cy="945252"/>
          </a:xfrm>
          <a:prstGeom prst="rect">
            <a:avLst/>
          </a:prstGeom>
        </p:spPr>
        <p:txBody>
          <a:bodyPr lIns="0" tIns="0" rIns="0" bIns="0" rtlCol="0" anchor="t">
            <a:spAutoFit/>
          </a:bodyPr>
          <a:lstStyle/>
          <a:p>
            <a:pPr marL="0" lvl="0" indent="0" algn="l">
              <a:lnSpc>
                <a:spcPts val="7749"/>
              </a:lnSpc>
              <a:spcBef>
                <a:spcPct val="0"/>
              </a:spcBef>
            </a:pPr>
            <a:r>
              <a:rPr lang="en-US" sz="5535">
                <a:solidFill>
                  <a:srgbClr val="3D5A80"/>
                </a:solidFill>
                <a:latin typeface="Lexend Deca"/>
                <a:ea typeface="Lexend Deca"/>
                <a:cs typeface="Lexend Deca"/>
                <a:sym typeface="Lexend Deca"/>
              </a:rPr>
              <a:t>Outline</a:t>
            </a:r>
          </a:p>
        </p:txBody>
      </p:sp>
      <p:grpSp>
        <p:nvGrpSpPr>
          <p:cNvPr id="8" name="Group 8"/>
          <p:cNvGrpSpPr/>
          <p:nvPr/>
        </p:nvGrpSpPr>
        <p:grpSpPr>
          <a:xfrm>
            <a:off x="3322647" y="2714612"/>
            <a:ext cx="10508484" cy="1181405"/>
            <a:chOff x="0" y="0"/>
            <a:chExt cx="2767667" cy="311152"/>
          </a:xfrm>
        </p:grpSpPr>
        <p:sp>
          <p:nvSpPr>
            <p:cNvPr id="9" name="Freeform 9"/>
            <p:cNvSpPr/>
            <p:nvPr/>
          </p:nvSpPr>
          <p:spPr>
            <a:xfrm>
              <a:off x="0" y="0"/>
              <a:ext cx="2767667" cy="311152"/>
            </a:xfrm>
            <a:custGeom>
              <a:avLst/>
              <a:gdLst/>
              <a:ahLst/>
              <a:cxnLst/>
              <a:rect l="l" t="t" r="r" b="b"/>
              <a:pathLst>
                <a:path w="2767667" h="311152">
                  <a:moveTo>
                    <a:pt x="37573" y="0"/>
                  </a:moveTo>
                  <a:lnTo>
                    <a:pt x="2730093" y="0"/>
                  </a:lnTo>
                  <a:cubicBezTo>
                    <a:pt x="2750844" y="0"/>
                    <a:pt x="2767667" y="16822"/>
                    <a:pt x="2767667" y="37573"/>
                  </a:cubicBezTo>
                  <a:lnTo>
                    <a:pt x="2767667" y="273579"/>
                  </a:lnTo>
                  <a:cubicBezTo>
                    <a:pt x="2767667" y="283544"/>
                    <a:pt x="2763708" y="293101"/>
                    <a:pt x="2756662" y="300147"/>
                  </a:cubicBezTo>
                  <a:cubicBezTo>
                    <a:pt x="2749615" y="307193"/>
                    <a:pt x="2740058" y="311152"/>
                    <a:pt x="2730093" y="311152"/>
                  </a:cubicBezTo>
                  <a:lnTo>
                    <a:pt x="37573" y="311152"/>
                  </a:lnTo>
                  <a:cubicBezTo>
                    <a:pt x="27608" y="311152"/>
                    <a:pt x="18051" y="307193"/>
                    <a:pt x="11005" y="300147"/>
                  </a:cubicBezTo>
                  <a:cubicBezTo>
                    <a:pt x="3959" y="293101"/>
                    <a:pt x="0" y="283544"/>
                    <a:pt x="0" y="273579"/>
                  </a:cubicBezTo>
                  <a:lnTo>
                    <a:pt x="0" y="37573"/>
                  </a:lnTo>
                  <a:cubicBezTo>
                    <a:pt x="0" y="27608"/>
                    <a:pt x="3959" y="18051"/>
                    <a:pt x="11005" y="11005"/>
                  </a:cubicBezTo>
                  <a:cubicBezTo>
                    <a:pt x="18051" y="3959"/>
                    <a:pt x="27608" y="0"/>
                    <a:pt x="37573" y="0"/>
                  </a:cubicBezTo>
                  <a:close/>
                </a:path>
              </a:pathLst>
            </a:custGeom>
            <a:solidFill>
              <a:srgbClr val="3D5A80"/>
            </a:solidFill>
          </p:spPr>
          <p:txBody>
            <a:bodyPr/>
            <a:lstStyle/>
            <a:p>
              <a:endParaRPr lang="en-US"/>
            </a:p>
          </p:txBody>
        </p:sp>
        <p:sp>
          <p:nvSpPr>
            <p:cNvPr id="10" name="TextBox 10"/>
            <p:cNvSpPr txBox="1"/>
            <p:nvPr/>
          </p:nvSpPr>
          <p:spPr>
            <a:xfrm>
              <a:off x="0" y="-66675"/>
              <a:ext cx="2767667" cy="377827"/>
            </a:xfrm>
            <a:prstGeom prst="rect">
              <a:avLst/>
            </a:prstGeom>
          </p:spPr>
          <p:txBody>
            <a:bodyPr lIns="50800" tIns="50800" rIns="50800" bIns="50800" rtlCol="0" anchor="ctr"/>
            <a:lstStyle/>
            <a:p>
              <a:pPr algn="l">
                <a:lnSpc>
                  <a:spcPts val="5179"/>
                </a:lnSpc>
              </a:pPr>
              <a:r>
                <a:rPr lang="en-US" sz="3699" dirty="0">
                  <a:solidFill>
                    <a:srgbClr val="FFFFFF"/>
                  </a:solidFill>
                  <a:latin typeface="Canva Sans"/>
                  <a:ea typeface="Canva Sans"/>
                  <a:cs typeface="Canva Sans"/>
                  <a:sym typeface="Canva Sans"/>
                </a:rPr>
                <a:t>  02                           LITRATURE REVIEW</a:t>
              </a:r>
            </a:p>
          </p:txBody>
        </p:sp>
      </p:grpSp>
      <p:grpSp>
        <p:nvGrpSpPr>
          <p:cNvPr id="11" name="Group 11"/>
          <p:cNvGrpSpPr/>
          <p:nvPr/>
        </p:nvGrpSpPr>
        <p:grpSpPr>
          <a:xfrm>
            <a:off x="3341697" y="7097478"/>
            <a:ext cx="10508484" cy="1181405"/>
            <a:chOff x="0" y="0"/>
            <a:chExt cx="2767667" cy="311152"/>
          </a:xfrm>
        </p:grpSpPr>
        <p:sp>
          <p:nvSpPr>
            <p:cNvPr id="12" name="Freeform 12"/>
            <p:cNvSpPr/>
            <p:nvPr/>
          </p:nvSpPr>
          <p:spPr>
            <a:xfrm>
              <a:off x="0" y="0"/>
              <a:ext cx="2767667" cy="311152"/>
            </a:xfrm>
            <a:custGeom>
              <a:avLst/>
              <a:gdLst/>
              <a:ahLst/>
              <a:cxnLst/>
              <a:rect l="l" t="t" r="r" b="b"/>
              <a:pathLst>
                <a:path w="2767667" h="311152">
                  <a:moveTo>
                    <a:pt x="37573" y="0"/>
                  </a:moveTo>
                  <a:lnTo>
                    <a:pt x="2730093" y="0"/>
                  </a:lnTo>
                  <a:cubicBezTo>
                    <a:pt x="2750844" y="0"/>
                    <a:pt x="2767667" y="16822"/>
                    <a:pt x="2767667" y="37573"/>
                  </a:cubicBezTo>
                  <a:lnTo>
                    <a:pt x="2767667" y="273579"/>
                  </a:lnTo>
                  <a:cubicBezTo>
                    <a:pt x="2767667" y="283544"/>
                    <a:pt x="2763708" y="293101"/>
                    <a:pt x="2756662" y="300147"/>
                  </a:cubicBezTo>
                  <a:cubicBezTo>
                    <a:pt x="2749615" y="307193"/>
                    <a:pt x="2740058" y="311152"/>
                    <a:pt x="2730093" y="311152"/>
                  </a:cubicBezTo>
                  <a:lnTo>
                    <a:pt x="37573" y="311152"/>
                  </a:lnTo>
                  <a:cubicBezTo>
                    <a:pt x="27608" y="311152"/>
                    <a:pt x="18051" y="307193"/>
                    <a:pt x="11005" y="300147"/>
                  </a:cubicBezTo>
                  <a:cubicBezTo>
                    <a:pt x="3959" y="293101"/>
                    <a:pt x="0" y="283544"/>
                    <a:pt x="0" y="273579"/>
                  </a:cubicBezTo>
                  <a:lnTo>
                    <a:pt x="0" y="37573"/>
                  </a:lnTo>
                  <a:cubicBezTo>
                    <a:pt x="0" y="27608"/>
                    <a:pt x="3959" y="18051"/>
                    <a:pt x="11005" y="11005"/>
                  </a:cubicBezTo>
                  <a:cubicBezTo>
                    <a:pt x="18051" y="3959"/>
                    <a:pt x="27608" y="0"/>
                    <a:pt x="37573" y="0"/>
                  </a:cubicBezTo>
                  <a:close/>
                </a:path>
              </a:pathLst>
            </a:custGeom>
            <a:solidFill>
              <a:srgbClr val="3D5A80"/>
            </a:solidFill>
          </p:spPr>
          <p:txBody>
            <a:bodyPr/>
            <a:lstStyle/>
            <a:p>
              <a:endParaRPr lang="en-US"/>
            </a:p>
          </p:txBody>
        </p:sp>
        <p:sp>
          <p:nvSpPr>
            <p:cNvPr id="13" name="TextBox 13"/>
            <p:cNvSpPr txBox="1"/>
            <p:nvPr/>
          </p:nvSpPr>
          <p:spPr>
            <a:xfrm>
              <a:off x="0" y="-66675"/>
              <a:ext cx="2767667" cy="377827"/>
            </a:xfrm>
            <a:prstGeom prst="rect">
              <a:avLst/>
            </a:prstGeom>
          </p:spPr>
          <p:txBody>
            <a:bodyPr lIns="50800" tIns="50800" rIns="50800" bIns="50800" rtlCol="0" anchor="ctr"/>
            <a:lstStyle/>
            <a:p>
              <a:pPr algn="l">
                <a:lnSpc>
                  <a:spcPts val="5179"/>
                </a:lnSpc>
              </a:pPr>
              <a:r>
                <a:rPr lang="en-US" sz="3699" dirty="0">
                  <a:solidFill>
                    <a:srgbClr val="FFFFFF"/>
                  </a:solidFill>
                  <a:latin typeface="Canva Sans"/>
                  <a:ea typeface="Canva Sans"/>
                  <a:cs typeface="Canva Sans"/>
                  <a:sym typeface="Canva Sans"/>
                </a:rPr>
                <a:t>  05                           INTERFACE</a:t>
              </a:r>
            </a:p>
          </p:txBody>
        </p:sp>
      </p:grpSp>
      <p:grpSp>
        <p:nvGrpSpPr>
          <p:cNvPr id="14" name="Group 14"/>
          <p:cNvGrpSpPr/>
          <p:nvPr/>
        </p:nvGrpSpPr>
        <p:grpSpPr>
          <a:xfrm>
            <a:off x="3322647" y="4134142"/>
            <a:ext cx="10508484" cy="1181405"/>
            <a:chOff x="0" y="0"/>
            <a:chExt cx="2767667" cy="311152"/>
          </a:xfrm>
        </p:grpSpPr>
        <p:sp>
          <p:nvSpPr>
            <p:cNvPr id="15" name="Freeform 15"/>
            <p:cNvSpPr/>
            <p:nvPr/>
          </p:nvSpPr>
          <p:spPr>
            <a:xfrm>
              <a:off x="0" y="0"/>
              <a:ext cx="2767667" cy="311152"/>
            </a:xfrm>
            <a:custGeom>
              <a:avLst/>
              <a:gdLst/>
              <a:ahLst/>
              <a:cxnLst/>
              <a:rect l="l" t="t" r="r" b="b"/>
              <a:pathLst>
                <a:path w="2767667" h="311152">
                  <a:moveTo>
                    <a:pt x="37573" y="0"/>
                  </a:moveTo>
                  <a:lnTo>
                    <a:pt x="2730093" y="0"/>
                  </a:lnTo>
                  <a:cubicBezTo>
                    <a:pt x="2750844" y="0"/>
                    <a:pt x="2767667" y="16822"/>
                    <a:pt x="2767667" y="37573"/>
                  </a:cubicBezTo>
                  <a:lnTo>
                    <a:pt x="2767667" y="273579"/>
                  </a:lnTo>
                  <a:cubicBezTo>
                    <a:pt x="2767667" y="283544"/>
                    <a:pt x="2763708" y="293101"/>
                    <a:pt x="2756662" y="300147"/>
                  </a:cubicBezTo>
                  <a:cubicBezTo>
                    <a:pt x="2749615" y="307193"/>
                    <a:pt x="2740058" y="311152"/>
                    <a:pt x="2730093" y="311152"/>
                  </a:cubicBezTo>
                  <a:lnTo>
                    <a:pt x="37573" y="311152"/>
                  </a:lnTo>
                  <a:cubicBezTo>
                    <a:pt x="27608" y="311152"/>
                    <a:pt x="18051" y="307193"/>
                    <a:pt x="11005" y="300147"/>
                  </a:cubicBezTo>
                  <a:cubicBezTo>
                    <a:pt x="3959" y="293101"/>
                    <a:pt x="0" y="283544"/>
                    <a:pt x="0" y="273579"/>
                  </a:cubicBezTo>
                  <a:lnTo>
                    <a:pt x="0" y="37573"/>
                  </a:lnTo>
                  <a:cubicBezTo>
                    <a:pt x="0" y="27608"/>
                    <a:pt x="3959" y="18051"/>
                    <a:pt x="11005" y="11005"/>
                  </a:cubicBezTo>
                  <a:cubicBezTo>
                    <a:pt x="18051" y="3959"/>
                    <a:pt x="27608" y="0"/>
                    <a:pt x="37573" y="0"/>
                  </a:cubicBezTo>
                  <a:close/>
                </a:path>
              </a:pathLst>
            </a:custGeom>
            <a:solidFill>
              <a:srgbClr val="3D5A80"/>
            </a:solidFill>
          </p:spPr>
          <p:txBody>
            <a:bodyPr/>
            <a:lstStyle/>
            <a:p>
              <a:endParaRPr lang="en-US"/>
            </a:p>
          </p:txBody>
        </p:sp>
        <p:sp>
          <p:nvSpPr>
            <p:cNvPr id="16" name="TextBox 16"/>
            <p:cNvSpPr txBox="1"/>
            <p:nvPr/>
          </p:nvSpPr>
          <p:spPr>
            <a:xfrm>
              <a:off x="0" y="-66675"/>
              <a:ext cx="2767667" cy="377827"/>
            </a:xfrm>
            <a:prstGeom prst="rect">
              <a:avLst/>
            </a:prstGeom>
          </p:spPr>
          <p:txBody>
            <a:bodyPr lIns="50800" tIns="50800" rIns="50800" bIns="50800" rtlCol="0" anchor="ctr"/>
            <a:lstStyle/>
            <a:p>
              <a:pPr algn="l">
                <a:lnSpc>
                  <a:spcPts val="5179"/>
                </a:lnSpc>
              </a:pPr>
              <a:r>
                <a:rPr lang="en-US" sz="3699" dirty="0">
                  <a:solidFill>
                    <a:srgbClr val="FFFFFF"/>
                  </a:solidFill>
                  <a:latin typeface="Canva Sans"/>
                  <a:ea typeface="Canva Sans"/>
                  <a:cs typeface="Canva Sans"/>
                  <a:sym typeface="Canva Sans"/>
                </a:rPr>
                <a:t>  03                           PROBLEM STATEMENT</a:t>
              </a:r>
            </a:p>
          </p:txBody>
        </p:sp>
      </p:grpSp>
      <p:grpSp>
        <p:nvGrpSpPr>
          <p:cNvPr id="17" name="Group 17"/>
          <p:cNvGrpSpPr/>
          <p:nvPr/>
        </p:nvGrpSpPr>
        <p:grpSpPr>
          <a:xfrm>
            <a:off x="3322647" y="5611048"/>
            <a:ext cx="10508484" cy="1181405"/>
            <a:chOff x="0" y="0"/>
            <a:chExt cx="2767667" cy="311152"/>
          </a:xfrm>
        </p:grpSpPr>
        <p:sp>
          <p:nvSpPr>
            <p:cNvPr id="18" name="Freeform 18"/>
            <p:cNvSpPr/>
            <p:nvPr/>
          </p:nvSpPr>
          <p:spPr>
            <a:xfrm>
              <a:off x="0" y="0"/>
              <a:ext cx="2767667" cy="311152"/>
            </a:xfrm>
            <a:custGeom>
              <a:avLst/>
              <a:gdLst/>
              <a:ahLst/>
              <a:cxnLst/>
              <a:rect l="l" t="t" r="r" b="b"/>
              <a:pathLst>
                <a:path w="2767667" h="311152">
                  <a:moveTo>
                    <a:pt x="37573" y="0"/>
                  </a:moveTo>
                  <a:lnTo>
                    <a:pt x="2730093" y="0"/>
                  </a:lnTo>
                  <a:cubicBezTo>
                    <a:pt x="2750844" y="0"/>
                    <a:pt x="2767667" y="16822"/>
                    <a:pt x="2767667" y="37573"/>
                  </a:cubicBezTo>
                  <a:lnTo>
                    <a:pt x="2767667" y="273579"/>
                  </a:lnTo>
                  <a:cubicBezTo>
                    <a:pt x="2767667" y="283544"/>
                    <a:pt x="2763708" y="293101"/>
                    <a:pt x="2756662" y="300147"/>
                  </a:cubicBezTo>
                  <a:cubicBezTo>
                    <a:pt x="2749615" y="307193"/>
                    <a:pt x="2740058" y="311152"/>
                    <a:pt x="2730093" y="311152"/>
                  </a:cubicBezTo>
                  <a:lnTo>
                    <a:pt x="37573" y="311152"/>
                  </a:lnTo>
                  <a:cubicBezTo>
                    <a:pt x="27608" y="311152"/>
                    <a:pt x="18051" y="307193"/>
                    <a:pt x="11005" y="300147"/>
                  </a:cubicBezTo>
                  <a:cubicBezTo>
                    <a:pt x="3959" y="293101"/>
                    <a:pt x="0" y="283544"/>
                    <a:pt x="0" y="273579"/>
                  </a:cubicBezTo>
                  <a:lnTo>
                    <a:pt x="0" y="37573"/>
                  </a:lnTo>
                  <a:cubicBezTo>
                    <a:pt x="0" y="27608"/>
                    <a:pt x="3959" y="18051"/>
                    <a:pt x="11005" y="11005"/>
                  </a:cubicBezTo>
                  <a:cubicBezTo>
                    <a:pt x="18051" y="3959"/>
                    <a:pt x="27608" y="0"/>
                    <a:pt x="37573" y="0"/>
                  </a:cubicBezTo>
                  <a:close/>
                </a:path>
              </a:pathLst>
            </a:custGeom>
            <a:solidFill>
              <a:srgbClr val="3D5A80"/>
            </a:solidFill>
          </p:spPr>
          <p:txBody>
            <a:bodyPr/>
            <a:lstStyle/>
            <a:p>
              <a:endParaRPr lang="en-US"/>
            </a:p>
          </p:txBody>
        </p:sp>
        <p:sp>
          <p:nvSpPr>
            <p:cNvPr id="19" name="TextBox 19"/>
            <p:cNvSpPr txBox="1"/>
            <p:nvPr/>
          </p:nvSpPr>
          <p:spPr>
            <a:xfrm>
              <a:off x="0" y="-66675"/>
              <a:ext cx="2767667" cy="377827"/>
            </a:xfrm>
            <a:prstGeom prst="rect">
              <a:avLst/>
            </a:prstGeom>
          </p:spPr>
          <p:txBody>
            <a:bodyPr lIns="50800" tIns="50800" rIns="50800" bIns="50800" rtlCol="0" anchor="ctr"/>
            <a:lstStyle/>
            <a:p>
              <a:pPr algn="l">
                <a:lnSpc>
                  <a:spcPts val="5179"/>
                </a:lnSpc>
              </a:pPr>
              <a:r>
                <a:rPr lang="en-US" sz="3699" dirty="0">
                  <a:solidFill>
                    <a:srgbClr val="FFFFFF"/>
                  </a:solidFill>
                  <a:latin typeface="Canva Sans"/>
                  <a:ea typeface="Canva Sans"/>
                  <a:cs typeface="Canva Sans"/>
                  <a:sym typeface="Canva Sans"/>
                </a:rPr>
                <a:t>  04                           PROPOSED  DESIGN</a:t>
              </a:r>
            </a:p>
          </p:txBody>
        </p:sp>
      </p:grpSp>
      <p:grpSp>
        <p:nvGrpSpPr>
          <p:cNvPr id="20" name="Group 20"/>
          <p:cNvGrpSpPr/>
          <p:nvPr/>
        </p:nvGrpSpPr>
        <p:grpSpPr>
          <a:xfrm>
            <a:off x="3341697" y="8536058"/>
            <a:ext cx="10508484" cy="1181405"/>
            <a:chOff x="0" y="0"/>
            <a:chExt cx="2767667" cy="311152"/>
          </a:xfrm>
        </p:grpSpPr>
        <p:sp>
          <p:nvSpPr>
            <p:cNvPr id="21" name="Freeform 21"/>
            <p:cNvSpPr/>
            <p:nvPr/>
          </p:nvSpPr>
          <p:spPr>
            <a:xfrm>
              <a:off x="0" y="0"/>
              <a:ext cx="2767667" cy="311152"/>
            </a:xfrm>
            <a:custGeom>
              <a:avLst/>
              <a:gdLst/>
              <a:ahLst/>
              <a:cxnLst/>
              <a:rect l="l" t="t" r="r" b="b"/>
              <a:pathLst>
                <a:path w="2767667" h="311152">
                  <a:moveTo>
                    <a:pt x="37573" y="0"/>
                  </a:moveTo>
                  <a:lnTo>
                    <a:pt x="2730093" y="0"/>
                  </a:lnTo>
                  <a:cubicBezTo>
                    <a:pt x="2750844" y="0"/>
                    <a:pt x="2767667" y="16822"/>
                    <a:pt x="2767667" y="37573"/>
                  </a:cubicBezTo>
                  <a:lnTo>
                    <a:pt x="2767667" y="273579"/>
                  </a:lnTo>
                  <a:cubicBezTo>
                    <a:pt x="2767667" y="283544"/>
                    <a:pt x="2763708" y="293101"/>
                    <a:pt x="2756662" y="300147"/>
                  </a:cubicBezTo>
                  <a:cubicBezTo>
                    <a:pt x="2749615" y="307193"/>
                    <a:pt x="2740058" y="311152"/>
                    <a:pt x="2730093" y="311152"/>
                  </a:cubicBezTo>
                  <a:lnTo>
                    <a:pt x="37573" y="311152"/>
                  </a:lnTo>
                  <a:cubicBezTo>
                    <a:pt x="27608" y="311152"/>
                    <a:pt x="18051" y="307193"/>
                    <a:pt x="11005" y="300147"/>
                  </a:cubicBezTo>
                  <a:cubicBezTo>
                    <a:pt x="3959" y="293101"/>
                    <a:pt x="0" y="283544"/>
                    <a:pt x="0" y="273579"/>
                  </a:cubicBezTo>
                  <a:lnTo>
                    <a:pt x="0" y="37573"/>
                  </a:lnTo>
                  <a:cubicBezTo>
                    <a:pt x="0" y="27608"/>
                    <a:pt x="3959" y="18051"/>
                    <a:pt x="11005" y="11005"/>
                  </a:cubicBezTo>
                  <a:cubicBezTo>
                    <a:pt x="18051" y="3959"/>
                    <a:pt x="27608" y="0"/>
                    <a:pt x="37573" y="0"/>
                  </a:cubicBezTo>
                  <a:close/>
                </a:path>
              </a:pathLst>
            </a:custGeom>
            <a:solidFill>
              <a:srgbClr val="3D5A80"/>
            </a:solidFill>
          </p:spPr>
          <p:txBody>
            <a:bodyPr/>
            <a:lstStyle/>
            <a:p>
              <a:endParaRPr lang="en-US"/>
            </a:p>
          </p:txBody>
        </p:sp>
        <p:sp>
          <p:nvSpPr>
            <p:cNvPr id="22" name="TextBox 22"/>
            <p:cNvSpPr txBox="1"/>
            <p:nvPr/>
          </p:nvSpPr>
          <p:spPr>
            <a:xfrm>
              <a:off x="0" y="-66675"/>
              <a:ext cx="2767667" cy="377827"/>
            </a:xfrm>
            <a:prstGeom prst="rect">
              <a:avLst/>
            </a:prstGeom>
          </p:spPr>
          <p:txBody>
            <a:bodyPr lIns="50800" tIns="50800" rIns="50800" bIns="50800" rtlCol="0" anchor="ctr"/>
            <a:lstStyle/>
            <a:p>
              <a:pPr algn="l">
                <a:lnSpc>
                  <a:spcPts val="5179"/>
                </a:lnSpc>
              </a:pPr>
              <a:r>
                <a:rPr lang="en-US" sz="3699" dirty="0">
                  <a:solidFill>
                    <a:srgbClr val="FFFFFF"/>
                  </a:solidFill>
                  <a:latin typeface="Canva Sans"/>
                  <a:ea typeface="Canva Sans"/>
                  <a:cs typeface="Canva Sans"/>
                  <a:sym typeface="Canva Sans"/>
                </a:rPr>
                <a:t>  06                           CONCLUSION</a:t>
              </a:r>
            </a:p>
          </p:txBody>
        </p:sp>
      </p:grpSp>
      <p:sp>
        <p:nvSpPr>
          <p:cNvPr id="26" name="Slide Number Placeholder 25">
            <a:extLst>
              <a:ext uri="{FF2B5EF4-FFF2-40B4-BE49-F238E27FC236}">
                <a16:creationId xmlns:a16="http://schemas.microsoft.com/office/drawing/2014/main" id="{181D98FB-A860-9C4E-B516-72065F8DDAB4}"/>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255492" y="520264"/>
            <a:ext cx="1952089" cy="1952089"/>
          </a:xfrm>
          <a:custGeom>
            <a:avLst/>
            <a:gdLst/>
            <a:ahLst/>
            <a:cxnLst/>
            <a:rect l="l" t="t" r="r" b="b"/>
            <a:pathLst>
              <a:path w="1952089" h="1952089">
                <a:moveTo>
                  <a:pt x="0" y="0"/>
                </a:moveTo>
                <a:lnTo>
                  <a:pt x="1952089" y="0"/>
                </a:lnTo>
                <a:lnTo>
                  <a:pt x="1952089" y="1952089"/>
                </a:lnTo>
                <a:lnTo>
                  <a:pt x="0" y="1952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20157" y="948411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877557" y="688916"/>
            <a:ext cx="12532886" cy="945252"/>
          </a:xfrm>
          <a:prstGeom prst="rect">
            <a:avLst/>
          </a:prstGeom>
        </p:spPr>
        <p:txBody>
          <a:bodyPr lIns="0" tIns="0" rIns="0" bIns="0" rtlCol="0" anchor="t">
            <a:spAutoFit/>
          </a:bodyPr>
          <a:lstStyle/>
          <a:p>
            <a:pPr marL="0" lvl="0" indent="0" algn="ctr">
              <a:lnSpc>
                <a:spcPts val="7749"/>
              </a:lnSpc>
              <a:spcBef>
                <a:spcPct val="0"/>
              </a:spcBef>
            </a:pPr>
            <a:r>
              <a:rPr lang="en-US" sz="5535" dirty="0">
                <a:solidFill>
                  <a:srgbClr val="3D5A80"/>
                </a:solidFill>
                <a:latin typeface="Lexend Deca"/>
                <a:ea typeface="Lexend Deca"/>
                <a:cs typeface="Lexend Deca"/>
                <a:sym typeface="Lexend Deca"/>
              </a:rPr>
              <a:t>Admin Module</a:t>
            </a:r>
          </a:p>
        </p:txBody>
      </p:sp>
      <p:grpSp>
        <p:nvGrpSpPr>
          <p:cNvPr id="8" name="Group 8"/>
          <p:cNvGrpSpPr/>
          <p:nvPr/>
        </p:nvGrpSpPr>
        <p:grpSpPr>
          <a:xfrm>
            <a:off x="609600" y="1257300"/>
            <a:ext cx="4114800" cy="8226819"/>
            <a:chOff x="0" y="-57150"/>
            <a:chExt cx="3184143" cy="766674"/>
          </a:xfrm>
        </p:grpSpPr>
        <p:sp>
          <p:nvSpPr>
            <p:cNvPr id="9" name="Freeform 9"/>
            <p:cNvSpPr/>
            <p:nvPr/>
          </p:nvSpPr>
          <p:spPr>
            <a:xfrm>
              <a:off x="0" y="0"/>
              <a:ext cx="3184143" cy="709524"/>
            </a:xfrm>
            <a:custGeom>
              <a:avLst/>
              <a:gdLst/>
              <a:ahLst/>
              <a:cxnLst/>
              <a:rect l="l" t="t" r="r" b="b"/>
              <a:pathLst>
                <a:path w="3184143" h="709524">
                  <a:moveTo>
                    <a:pt x="25434" y="0"/>
                  </a:moveTo>
                  <a:lnTo>
                    <a:pt x="3158709" y="0"/>
                  </a:lnTo>
                  <a:cubicBezTo>
                    <a:pt x="3172756" y="0"/>
                    <a:pt x="3184143" y="11387"/>
                    <a:pt x="3184143" y="25434"/>
                  </a:cubicBezTo>
                  <a:lnTo>
                    <a:pt x="3184143" y="684090"/>
                  </a:lnTo>
                  <a:cubicBezTo>
                    <a:pt x="3184143" y="698137"/>
                    <a:pt x="3172756" y="709524"/>
                    <a:pt x="3158709" y="709524"/>
                  </a:cubicBezTo>
                  <a:lnTo>
                    <a:pt x="25434" y="709524"/>
                  </a:lnTo>
                  <a:cubicBezTo>
                    <a:pt x="11387" y="709524"/>
                    <a:pt x="0" y="698137"/>
                    <a:pt x="0" y="684090"/>
                  </a:cubicBezTo>
                  <a:lnTo>
                    <a:pt x="0" y="25434"/>
                  </a:lnTo>
                  <a:cubicBezTo>
                    <a:pt x="0" y="11387"/>
                    <a:pt x="11387" y="0"/>
                    <a:pt x="25434" y="0"/>
                  </a:cubicBezTo>
                  <a:close/>
                </a:path>
              </a:pathLst>
            </a:custGeom>
            <a:solidFill>
              <a:srgbClr val="86B0C8"/>
            </a:solidFill>
          </p:spPr>
          <p:txBody>
            <a:bodyPr/>
            <a:lstStyle/>
            <a:p>
              <a:endParaRPr lang="en-US"/>
            </a:p>
          </p:txBody>
        </p:sp>
        <p:sp>
          <p:nvSpPr>
            <p:cNvPr id="10" name="TextBox 10"/>
            <p:cNvSpPr txBox="1"/>
            <p:nvPr/>
          </p:nvSpPr>
          <p:spPr>
            <a:xfrm>
              <a:off x="0" y="-57150"/>
              <a:ext cx="3054810" cy="766674"/>
            </a:xfrm>
            <a:prstGeom prst="rect">
              <a:avLst/>
            </a:prstGeom>
          </p:spPr>
          <p:txBody>
            <a:bodyPr lIns="177800" tIns="177800" rIns="177800" bIns="177800" rtlCol="0" anchor="ctr"/>
            <a:lstStyle/>
            <a:p>
              <a:pPr marL="457200" indent="-457200" algn="just">
                <a:lnSpc>
                  <a:spcPts val="4899"/>
                </a:lnSpc>
                <a:buFont typeface="Arial" panose="020B0604020202020204" pitchFamily="34" charset="0"/>
                <a:buChar char="•"/>
              </a:pPr>
              <a:r>
                <a:rPr lang="en-US" sz="2800" b="1" dirty="0">
                  <a:solidFill>
                    <a:srgbClr val="2A3241"/>
                  </a:solidFill>
                  <a:latin typeface="Canva Sans"/>
                  <a:ea typeface="Canva Sans"/>
                  <a:cs typeface="Canva Sans"/>
                  <a:sym typeface="Canva Sans"/>
                </a:rPr>
                <a:t>User Management</a:t>
              </a:r>
            </a:p>
            <a:p>
              <a:pPr marL="457200" indent="-457200" algn="just">
                <a:lnSpc>
                  <a:spcPts val="4899"/>
                </a:lnSpc>
                <a:buFont typeface="Arial" panose="020B0604020202020204" pitchFamily="34" charset="0"/>
                <a:buChar char="•"/>
              </a:pPr>
              <a:endParaRPr lang="en-US" sz="2800" b="1" dirty="0">
                <a:solidFill>
                  <a:srgbClr val="2A3241"/>
                </a:solidFill>
                <a:latin typeface="Canva Sans"/>
                <a:ea typeface="Canva Sans"/>
                <a:cs typeface="Canva Sans"/>
                <a:sym typeface="Canva Sans"/>
              </a:endParaRPr>
            </a:p>
            <a:p>
              <a:pPr marL="457200" indent="-457200" algn="just">
                <a:lnSpc>
                  <a:spcPts val="4899"/>
                </a:lnSpc>
                <a:buFont typeface="Arial" panose="020B0604020202020204" pitchFamily="34" charset="0"/>
                <a:buChar char="•"/>
              </a:pPr>
              <a:r>
                <a:rPr lang="en-US" sz="2800" b="1" dirty="0">
                  <a:solidFill>
                    <a:srgbClr val="2A3241"/>
                  </a:solidFill>
                  <a:latin typeface="Canva Sans"/>
                  <a:ea typeface="Canva Sans"/>
                  <a:cs typeface="Canva Sans"/>
                  <a:sym typeface="Canva Sans"/>
                </a:rPr>
                <a:t>System Monitoring</a:t>
              </a:r>
            </a:p>
            <a:p>
              <a:pPr marL="457200" indent="-457200" algn="just">
                <a:lnSpc>
                  <a:spcPts val="4899"/>
                </a:lnSpc>
                <a:buFont typeface="Arial" panose="020B0604020202020204" pitchFamily="34" charset="0"/>
                <a:buChar char="•"/>
              </a:pPr>
              <a:endParaRPr lang="en-US" sz="2800" b="1" dirty="0">
                <a:solidFill>
                  <a:srgbClr val="2A3241"/>
                </a:solidFill>
                <a:latin typeface="Canva Sans"/>
                <a:ea typeface="Canva Sans"/>
                <a:cs typeface="Canva Sans"/>
                <a:sym typeface="Canva Sans"/>
              </a:endParaRPr>
            </a:p>
            <a:p>
              <a:pPr marL="457200" indent="-457200" algn="just">
                <a:lnSpc>
                  <a:spcPts val="4899"/>
                </a:lnSpc>
                <a:buFont typeface="Arial" panose="020B0604020202020204" pitchFamily="34" charset="0"/>
                <a:buChar char="•"/>
              </a:pPr>
              <a:r>
                <a:rPr lang="en-US" sz="2800" b="1" dirty="0">
                  <a:solidFill>
                    <a:srgbClr val="2A3241"/>
                  </a:solidFill>
                  <a:latin typeface="Canva Sans"/>
                  <a:ea typeface="Canva Sans"/>
                  <a:cs typeface="Canva Sans"/>
                  <a:sym typeface="Canva Sans"/>
                </a:rPr>
                <a:t>Device Management</a:t>
              </a:r>
            </a:p>
            <a:p>
              <a:pPr marL="457200" indent="-457200" algn="just">
                <a:lnSpc>
                  <a:spcPts val="4899"/>
                </a:lnSpc>
                <a:buFont typeface="Arial" panose="020B0604020202020204" pitchFamily="34" charset="0"/>
                <a:buChar char="•"/>
              </a:pPr>
              <a:endParaRPr lang="en-US" sz="2800" b="1" dirty="0">
                <a:solidFill>
                  <a:srgbClr val="2A3241"/>
                </a:solidFill>
                <a:latin typeface="Canva Sans"/>
                <a:ea typeface="Canva Sans"/>
                <a:cs typeface="Canva Sans"/>
                <a:sym typeface="Canva Sans"/>
              </a:endParaRPr>
            </a:p>
            <a:p>
              <a:pPr marL="457200" indent="-457200" algn="just">
                <a:lnSpc>
                  <a:spcPts val="4899"/>
                </a:lnSpc>
                <a:buFont typeface="Arial" panose="020B0604020202020204" pitchFamily="34" charset="0"/>
                <a:buChar char="•"/>
              </a:pPr>
              <a:r>
                <a:rPr lang="en-US" sz="2800" b="1" dirty="0">
                  <a:solidFill>
                    <a:srgbClr val="2A3241"/>
                  </a:solidFill>
                  <a:latin typeface="Canva Sans"/>
                  <a:ea typeface="Canva Sans"/>
                  <a:cs typeface="Canva Sans"/>
                  <a:sym typeface="Canva Sans"/>
                </a:rPr>
                <a:t>Insights &amp; Reports</a:t>
              </a:r>
            </a:p>
          </p:txBody>
        </p:sp>
      </p:grpSp>
      <p:sp>
        <p:nvSpPr>
          <p:cNvPr id="14" name="Slide Number Placeholder 13">
            <a:extLst>
              <a:ext uri="{FF2B5EF4-FFF2-40B4-BE49-F238E27FC236}">
                <a16:creationId xmlns:a16="http://schemas.microsoft.com/office/drawing/2014/main" id="{28EC1AC7-D8C8-2F4D-7ADE-645BE70A411D}"/>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11" name="Freeform 8">
            <a:extLst>
              <a:ext uri="{FF2B5EF4-FFF2-40B4-BE49-F238E27FC236}">
                <a16:creationId xmlns:a16="http://schemas.microsoft.com/office/drawing/2014/main" id="{1018CEF2-54F3-3C29-9B69-EBF6F68600F1}"/>
              </a:ext>
            </a:extLst>
          </p:cNvPr>
          <p:cNvSpPr/>
          <p:nvPr/>
        </p:nvSpPr>
        <p:spPr>
          <a:xfrm>
            <a:off x="5369379" y="2278337"/>
            <a:ext cx="2932147" cy="6356958"/>
          </a:xfrm>
          <a:custGeom>
            <a:avLst/>
            <a:gdLst/>
            <a:ahLst/>
            <a:cxnLst/>
            <a:rect l="l" t="t" r="r" b="b"/>
            <a:pathLst>
              <a:path w="2932147" h="6356958">
                <a:moveTo>
                  <a:pt x="0" y="0"/>
                </a:moveTo>
                <a:lnTo>
                  <a:pt x="2932147" y="0"/>
                </a:lnTo>
                <a:lnTo>
                  <a:pt x="2932147" y="6356958"/>
                </a:lnTo>
                <a:lnTo>
                  <a:pt x="0" y="6356958"/>
                </a:lnTo>
                <a:lnTo>
                  <a:pt x="0" y="0"/>
                </a:lnTo>
                <a:close/>
              </a:path>
            </a:pathLst>
          </a:custGeom>
          <a:blipFill>
            <a:blip r:embed="rId6"/>
            <a:stretch>
              <a:fillRect/>
            </a:stretch>
          </a:blipFill>
        </p:spPr>
        <p:txBody>
          <a:bodyPr/>
          <a:lstStyle/>
          <a:p>
            <a:endParaRPr lang="en-US"/>
          </a:p>
        </p:txBody>
      </p:sp>
      <p:pic>
        <p:nvPicPr>
          <p:cNvPr id="12" name="Picture 11" descr="A screenshot of a phone&#10;&#10;Description automatically generated">
            <a:extLst>
              <a:ext uri="{FF2B5EF4-FFF2-40B4-BE49-F238E27FC236}">
                <a16:creationId xmlns:a16="http://schemas.microsoft.com/office/drawing/2014/main" id="{CCDC211F-C4F4-528B-F263-88A11E66E42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14876" y="2314288"/>
            <a:ext cx="2933787" cy="6356958"/>
          </a:xfrm>
          <a:prstGeom prst="rect">
            <a:avLst/>
          </a:prstGeom>
          <a:noFill/>
          <a:ln>
            <a:noFill/>
          </a:ln>
        </p:spPr>
      </p:pic>
      <p:pic>
        <p:nvPicPr>
          <p:cNvPr id="13" name="Picture 12" descr="A screenshot of a phone&#10;&#10;Description automatically generated">
            <a:extLst>
              <a:ext uri="{FF2B5EF4-FFF2-40B4-BE49-F238E27FC236}">
                <a16:creationId xmlns:a16="http://schemas.microsoft.com/office/drawing/2014/main" id="{A1C6539E-5610-3DDB-7BEB-1141CA6DB53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859000" y="2278337"/>
            <a:ext cx="2940823" cy="6374432"/>
          </a:xfrm>
          <a:prstGeom prst="rect">
            <a:avLst/>
          </a:prstGeom>
          <a:noFill/>
          <a:ln>
            <a:noFill/>
          </a:ln>
        </p:spPr>
      </p:pic>
      <p:pic>
        <p:nvPicPr>
          <p:cNvPr id="15" name="Picture 14" descr="A screenshot of a phone&#10;&#10;Description automatically generated">
            <a:extLst>
              <a:ext uri="{FF2B5EF4-FFF2-40B4-BE49-F238E27FC236}">
                <a16:creationId xmlns:a16="http://schemas.microsoft.com/office/drawing/2014/main" id="{71D034C8-CAEA-8635-339F-B6A5BBEC4D1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689228" y="2305551"/>
            <a:ext cx="2940093" cy="63744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1B76262F-F7F7-9A2E-940A-FD1A63B44E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D18812-06A0-3888-E159-605728C07488}"/>
              </a:ext>
            </a:extLst>
          </p:cNvPr>
          <p:cNvSpPr/>
          <p:nvPr/>
        </p:nvSpPr>
        <p:spPr>
          <a:xfrm>
            <a:off x="-255492" y="520264"/>
            <a:ext cx="1952089" cy="1952089"/>
          </a:xfrm>
          <a:custGeom>
            <a:avLst/>
            <a:gdLst/>
            <a:ahLst/>
            <a:cxnLst/>
            <a:rect l="l" t="t" r="r" b="b"/>
            <a:pathLst>
              <a:path w="1952089" h="1952089">
                <a:moveTo>
                  <a:pt x="0" y="0"/>
                </a:moveTo>
                <a:lnTo>
                  <a:pt x="1952089" y="0"/>
                </a:lnTo>
                <a:lnTo>
                  <a:pt x="1952089" y="1952089"/>
                </a:lnTo>
                <a:lnTo>
                  <a:pt x="0" y="1952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65CF8A2-47EA-664B-B48B-B49D71AF7C16}"/>
              </a:ext>
            </a:extLst>
          </p:cNvPr>
          <p:cNvSpPr/>
          <p:nvPr/>
        </p:nvSpPr>
        <p:spPr>
          <a:xfrm>
            <a:off x="820157" y="948411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4D900421-72D4-BF76-225D-5088918A34D8}"/>
              </a:ext>
            </a:extLst>
          </p:cNvPr>
          <p:cNvSpPr txBox="1"/>
          <p:nvPr/>
        </p:nvSpPr>
        <p:spPr>
          <a:xfrm>
            <a:off x="2877557" y="688916"/>
            <a:ext cx="12532886" cy="945252"/>
          </a:xfrm>
          <a:prstGeom prst="rect">
            <a:avLst/>
          </a:prstGeom>
        </p:spPr>
        <p:txBody>
          <a:bodyPr lIns="0" tIns="0" rIns="0" bIns="0" rtlCol="0" anchor="t">
            <a:spAutoFit/>
          </a:bodyPr>
          <a:lstStyle/>
          <a:p>
            <a:pPr marL="0" lvl="0" indent="0" algn="ctr">
              <a:lnSpc>
                <a:spcPts val="7749"/>
              </a:lnSpc>
              <a:spcBef>
                <a:spcPct val="0"/>
              </a:spcBef>
            </a:pPr>
            <a:r>
              <a:rPr lang="en-US" sz="5535">
                <a:solidFill>
                  <a:srgbClr val="3D5A80"/>
                </a:solidFill>
                <a:latin typeface="Lexend Deca"/>
                <a:ea typeface="Lexend Deca"/>
                <a:cs typeface="Lexend Deca"/>
                <a:sym typeface="Lexend Deca"/>
              </a:rPr>
              <a:t>Family Module</a:t>
            </a:r>
          </a:p>
        </p:txBody>
      </p:sp>
      <p:grpSp>
        <p:nvGrpSpPr>
          <p:cNvPr id="5" name="Group 5">
            <a:extLst>
              <a:ext uri="{FF2B5EF4-FFF2-40B4-BE49-F238E27FC236}">
                <a16:creationId xmlns:a16="http://schemas.microsoft.com/office/drawing/2014/main" id="{4700928C-4ACD-924E-E176-2B7B581700E3}"/>
              </a:ext>
            </a:extLst>
          </p:cNvPr>
          <p:cNvGrpSpPr/>
          <p:nvPr/>
        </p:nvGrpSpPr>
        <p:grpSpPr>
          <a:xfrm>
            <a:off x="762000" y="2017570"/>
            <a:ext cx="3581400" cy="6783529"/>
            <a:chOff x="0" y="0"/>
            <a:chExt cx="3184456" cy="714222"/>
          </a:xfrm>
        </p:grpSpPr>
        <p:sp>
          <p:nvSpPr>
            <p:cNvPr id="6" name="Freeform 6">
              <a:extLst>
                <a:ext uri="{FF2B5EF4-FFF2-40B4-BE49-F238E27FC236}">
                  <a16:creationId xmlns:a16="http://schemas.microsoft.com/office/drawing/2014/main" id="{659F6BA6-CC7D-0D54-0F26-FCC19CB2132A}"/>
                </a:ext>
              </a:extLst>
            </p:cNvPr>
            <p:cNvSpPr/>
            <p:nvPr/>
          </p:nvSpPr>
          <p:spPr>
            <a:xfrm>
              <a:off x="0" y="0"/>
              <a:ext cx="3184456" cy="714222"/>
            </a:xfrm>
            <a:custGeom>
              <a:avLst/>
              <a:gdLst/>
              <a:ahLst/>
              <a:cxnLst/>
              <a:rect l="l" t="t" r="r" b="b"/>
              <a:pathLst>
                <a:path w="3184456" h="714222">
                  <a:moveTo>
                    <a:pt x="25432" y="0"/>
                  </a:moveTo>
                  <a:lnTo>
                    <a:pt x="3159024" y="0"/>
                  </a:lnTo>
                  <a:cubicBezTo>
                    <a:pt x="3165769" y="0"/>
                    <a:pt x="3172238" y="2679"/>
                    <a:pt x="3177007" y="7449"/>
                  </a:cubicBezTo>
                  <a:cubicBezTo>
                    <a:pt x="3181776" y="12218"/>
                    <a:pt x="3184456" y="18687"/>
                    <a:pt x="3184456" y="25432"/>
                  </a:cubicBezTo>
                  <a:lnTo>
                    <a:pt x="3184456" y="688790"/>
                  </a:lnTo>
                  <a:cubicBezTo>
                    <a:pt x="3184456" y="695535"/>
                    <a:pt x="3181776" y="702004"/>
                    <a:pt x="3177007" y="706773"/>
                  </a:cubicBezTo>
                  <a:cubicBezTo>
                    <a:pt x="3172238" y="711542"/>
                    <a:pt x="3165769" y="714222"/>
                    <a:pt x="3159024" y="714222"/>
                  </a:cubicBezTo>
                  <a:lnTo>
                    <a:pt x="25432" y="714222"/>
                  </a:lnTo>
                  <a:cubicBezTo>
                    <a:pt x="18687" y="714222"/>
                    <a:pt x="12218" y="711542"/>
                    <a:pt x="7449" y="706773"/>
                  </a:cubicBezTo>
                  <a:cubicBezTo>
                    <a:pt x="2679" y="702004"/>
                    <a:pt x="0" y="695535"/>
                    <a:pt x="0" y="688790"/>
                  </a:cubicBezTo>
                  <a:lnTo>
                    <a:pt x="0" y="25432"/>
                  </a:lnTo>
                  <a:cubicBezTo>
                    <a:pt x="0" y="18687"/>
                    <a:pt x="2679" y="12218"/>
                    <a:pt x="7449" y="7449"/>
                  </a:cubicBezTo>
                  <a:cubicBezTo>
                    <a:pt x="12218" y="2679"/>
                    <a:pt x="18687" y="0"/>
                    <a:pt x="25432" y="0"/>
                  </a:cubicBezTo>
                  <a:close/>
                </a:path>
              </a:pathLst>
            </a:custGeom>
            <a:solidFill>
              <a:srgbClr val="86B0C8"/>
            </a:solidFill>
          </p:spPr>
          <p:txBody>
            <a:bodyPr/>
            <a:lstStyle/>
            <a:p>
              <a:endParaRPr lang="en-US"/>
            </a:p>
          </p:txBody>
        </p:sp>
        <p:sp>
          <p:nvSpPr>
            <p:cNvPr id="7" name="TextBox 7">
              <a:extLst>
                <a:ext uri="{FF2B5EF4-FFF2-40B4-BE49-F238E27FC236}">
                  <a16:creationId xmlns:a16="http://schemas.microsoft.com/office/drawing/2014/main" id="{61B8604A-C374-B0B8-CDE5-68B950BAB11F}"/>
                </a:ext>
              </a:extLst>
            </p:cNvPr>
            <p:cNvSpPr txBox="1"/>
            <p:nvPr/>
          </p:nvSpPr>
          <p:spPr>
            <a:xfrm>
              <a:off x="0" y="-57150"/>
              <a:ext cx="3184456" cy="771372"/>
            </a:xfrm>
            <a:prstGeom prst="rect">
              <a:avLst/>
            </a:prstGeom>
          </p:spPr>
          <p:txBody>
            <a:bodyPr lIns="177800" tIns="177800" rIns="177800" bIns="177800" rtlCol="0" anchor="ctr"/>
            <a:lstStyle/>
            <a:p>
              <a:pPr marL="457200" indent="-457200" algn="just">
                <a:lnSpc>
                  <a:spcPts val="4899"/>
                </a:lnSpc>
                <a:buFont typeface="Arial" panose="020B0604020202020204" pitchFamily="34" charset="0"/>
                <a:buChar char="•"/>
              </a:pPr>
              <a:r>
                <a:rPr lang="en-GB" sz="2800" b="1" dirty="0">
                  <a:solidFill>
                    <a:srgbClr val="2A3241"/>
                  </a:solidFill>
                  <a:latin typeface="Canva Sans"/>
                  <a:ea typeface="Canva Sans"/>
                  <a:cs typeface="Canva Sans"/>
                  <a:sym typeface="Canva Sans"/>
                </a:rPr>
                <a:t>Health Insights</a:t>
              </a:r>
            </a:p>
            <a:p>
              <a:pPr marL="457200" indent="-457200" algn="just">
                <a:lnSpc>
                  <a:spcPts val="4899"/>
                </a:lnSpc>
                <a:buFont typeface="Arial" panose="020B0604020202020204" pitchFamily="34" charset="0"/>
                <a:buChar char="•"/>
              </a:pPr>
              <a:endParaRPr lang="en-GB" sz="2800" b="1" dirty="0">
                <a:solidFill>
                  <a:srgbClr val="2A3241"/>
                </a:solidFill>
                <a:latin typeface="Canva Sans"/>
                <a:ea typeface="Canva Sans"/>
                <a:cs typeface="Canva Sans"/>
                <a:sym typeface="Canva Sans"/>
              </a:endParaRPr>
            </a:p>
            <a:p>
              <a:pPr marL="457200" indent="-457200">
                <a:lnSpc>
                  <a:spcPts val="4899"/>
                </a:lnSpc>
                <a:buFont typeface="Arial" panose="020B0604020202020204" pitchFamily="34" charset="0"/>
                <a:buChar char="•"/>
              </a:pPr>
              <a:r>
                <a:rPr lang="en-GB" sz="2800" b="1" dirty="0">
                  <a:solidFill>
                    <a:srgbClr val="2A3241"/>
                  </a:solidFill>
                  <a:latin typeface="Canva Sans"/>
                  <a:ea typeface="Canva Sans"/>
                  <a:cs typeface="Canva Sans"/>
                  <a:sym typeface="Canva Sans"/>
                </a:rPr>
                <a:t>Alerts &amp; Notifications</a:t>
              </a:r>
            </a:p>
            <a:p>
              <a:pPr marL="457200" indent="-457200" algn="just">
                <a:lnSpc>
                  <a:spcPts val="4899"/>
                </a:lnSpc>
                <a:buFont typeface="Arial" panose="020B0604020202020204" pitchFamily="34" charset="0"/>
                <a:buChar char="•"/>
              </a:pPr>
              <a:endParaRPr lang="en-GB" sz="2800" b="1" dirty="0">
                <a:solidFill>
                  <a:srgbClr val="2A3241"/>
                </a:solidFill>
                <a:latin typeface="Canva Sans"/>
                <a:ea typeface="Canva Sans"/>
                <a:cs typeface="Canva Sans"/>
                <a:sym typeface="Canva Sans"/>
              </a:endParaRPr>
            </a:p>
            <a:p>
              <a:pPr marL="457200" indent="-457200" algn="just">
                <a:lnSpc>
                  <a:spcPts val="4899"/>
                </a:lnSpc>
                <a:buFont typeface="Arial" panose="020B0604020202020204" pitchFamily="34" charset="0"/>
                <a:buChar char="•"/>
              </a:pPr>
              <a:r>
                <a:rPr lang="en-GB" sz="2800" b="1" dirty="0">
                  <a:solidFill>
                    <a:srgbClr val="2A3241"/>
                  </a:solidFill>
                  <a:latin typeface="Canva Sans"/>
                  <a:ea typeface="Canva Sans"/>
                  <a:cs typeface="Canva Sans"/>
                  <a:sym typeface="Canva Sans"/>
                </a:rPr>
                <a:t>Communication</a:t>
              </a:r>
            </a:p>
            <a:p>
              <a:pPr marL="457200" indent="-457200" algn="just">
                <a:lnSpc>
                  <a:spcPts val="4899"/>
                </a:lnSpc>
                <a:buFont typeface="Arial" panose="020B0604020202020204" pitchFamily="34" charset="0"/>
                <a:buChar char="•"/>
              </a:pPr>
              <a:endParaRPr lang="en-GB" sz="2800" b="1" dirty="0">
                <a:solidFill>
                  <a:srgbClr val="2A3241"/>
                </a:solidFill>
                <a:latin typeface="Canva Sans"/>
                <a:ea typeface="Canva Sans"/>
                <a:cs typeface="Canva Sans"/>
                <a:sym typeface="Canva Sans"/>
              </a:endParaRPr>
            </a:p>
            <a:p>
              <a:pPr marL="457200" indent="-457200" algn="just">
                <a:lnSpc>
                  <a:spcPts val="4899"/>
                </a:lnSpc>
                <a:buFont typeface="Arial" panose="020B0604020202020204" pitchFamily="34" charset="0"/>
                <a:buChar char="•"/>
              </a:pPr>
              <a:r>
                <a:rPr lang="en-GB" sz="2800" b="1" dirty="0">
                  <a:solidFill>
                    <a:srgbClr val="2A3241"/>
                  </a:solidFill>
                  <a:latin typeface="Canva Sans"/>
                  <a:ea typeface="Canva Sans"/>
                  <a:cs typeface="Canva Sans"/>
                  <a:sym typeface="Canva Sans"/>
                </a:rPr>
                <a:t>Health Reports</a:t>
              </a:r>
              <a:endParaRPr lang="en-US" sz="2800" b="1" dirty="0">
                <a:solidFill>
                  <a:srgbClr val="2A3241"/>
                </a:solidFill>
                <a:latin typeface="Canva Sans"/>
                <a:ea typeface="Canva Sans"/>
                <a:cs typeface="Canva Sans"/>
                <a:sym typeface="Canva Sans"/>
              </a:endParaRPr>
            </a:p>
          </p:txBody>
        </p:sp>
      </p:grpSp>
      <p:sp>
        <p:nvSpPr>
          <p:cNvPr id="14" name="Slide Number Placeholder 13">
            <a:extLst>
              <a:ext uri="{FF2B5EF4-FFF2-40B4-BE49-F238E27FC236}">
                <a16:creationId xmlns:a16="http://schemas.microsoft.com/office/drawing/2014/main" id="{7FA52AFC-6EF0-AF1D-9E27-031B02E878A8}"/>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12" name="Picture 11" descr="A screenshot of a medical data&#10;&#10;Description automatically generated">
            <a:extLst>
              <a:ext uri="{FF2B5EF4-FFF2-40B4-BE49-F238E27FC236}">
                <a16:creationId xmlns:a16="http://schemas.microsoft.com/office/drawing/2014/main" id="{56950DC7-C39A-B7DC-ACC0-DDAEC9D0129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54890" y="1984914"/>
            <a:ext cx="3204510" cy="6943350"/>
          </a:xfrm>
          <a:prstGeom prst="rect">
            <a:avLst/>
          </a:prstGeom>
          <a:noFill/>
          <a:ln>
            <a:noFill/>
          </a:ln>
        </p:spPr>
      </p:pic>
      <p:pic>
        <p:nvPicPr>
          <p:cNvPr id="13" name="Picture 12" descr="A screenshot of a phone number&#10;&#10;Description automatically generated">
            <a:extLst>
              <a:ext uri="{FF2B5EF4-FFF2-40B4-BE49-F238E27FC236}">
                <a16:creationId xmlns:a16="http://schemas.microsoft.com/office/drawing/2014/main" id="{7D0C7C24-46F7-03AD-32D4-07F0D5FB73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425890" y="2019300"/>
            <a:ext cx="3204510" cy="6825441"/>
          </a:xfrm>
          <a:prstGeom prst="rect">
            <a:avLst/>
          </a:prstGeom>
          <a:noFill/>
          <a:ln>
            <a:noFill/>
          </a:ln>
        </p:spPr>
      </p:pic>
      <p:pic>
        <p:nvPicPr>
          <p:cNvPr id="15" name="Picture 14" descr="A screenshot of a phone application&#10;&#10;Description automatically generated">
            <a:extLst>
              <a:ext uri="{FF2B5EF4-FFF2-40B4-BE49-F238E27FC236}">
                <a16:creationId xmlns:a16="http://schemas.microsoft.com/office/drawing/2014/main" id="{84E54477-F442-7B24-F9B6-3B89E82D2AB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27457" y="2146422"/>
            <a:ext cx="3073943" cy="6654677"/>
          </a:xfrm>
          <a:prstGeom prst="rect">
            <a:avLst/>
          </a:prstGeom>
          <a:noFill/>
          <a:ln>
            <a:noFill/>
          </a:ln>
        </p:spPr>
      </p:pic>
      <p:pic>
        <p:nvPicPr>
          <p:cNvPr id="9" name="Picture 8" descr="A screenshot of a phone&#10;&#10;AI-generated content may be incorrect.">
            <a:extLst>
              <a:ext uri="{FF2B5EF4-FFF2-40B4-BE49-F238E27FC236}">
                <a16:creationId xmlns:a16="http://schemas.microsoft.com/office/drawing/2014/main" id="{242A8ADE-4A24-DD64-48AE-935D869DD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4400" y="2017571"/>
            <a:ext cx="3133142" cy="6783529"/>
          </a:xfrm>
          <a:prstGeom prst="rect">
            <a:avLst/>
          </a:prstGeom>
        </p:spPr>
      </p:pic>
    </p:spTree>
    <p:extLst>
      <p:ext uri="{BB962C8B-B14F-4D97-AF65-F5344CB8AC3E}">
        <p14:creationId xmlns:p14="http://schemas.microsoft.com/office/powerpoint/2010/main" val="4089517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255492" y="520264"/>
            <a:ext cx="1952089" cy="1952089"/>
          </a:xfrm>
          <a:custGeom>
            <a:avLst/>
            <a:gdLst/>
            <a:ahLst/>
            <a:cxnLst/>
            <a:rect l="l" t="t" r="r" b="b"/>
            <a:pathLst>
              <a:path w="1952089" h="1952089">
                <a:moveTo>
                  <a:pt x="0" y="0"/>
                </a:moveTo>
                <a:lnTo>
                  <a:pt x="1952089" y="0"/>
                </a:lnTo>
                <a:lnTo>
                  <a:pt x="1952089" y="1952089"/>
                </a:lnTo>
                <a:lnTo>
                  <a:pt x="0" y="1952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20157" y="948411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877557" y="688916"/>
            <a:ext cx="12532886" cy="945252"/>
          </a:xfrm>
          <a:prstGeom prst="rect">
            <a:avLst/>
          </a:prstGeom>
        </p:spPr>
        <p:txBody>
          <a:bodyPr lIns="0" tIns="0" rIns="0" bIns="0" rtlCol="0" anchor="t">
            <a:spAutoFit/>
          </a:bodyPr>
          <a:lstStyle/>
          <a:p>
            <a:pPr marL="0" lvl="0" indent="0" algn="ctr">
              <a:lnSpc>
                <a:spcPts val="7749"/>
              </a:lnSpc>
              <a:spcBef>
                <a:spcPct val="0"/>
              </a:spcBef>
            </a:pPr>
            <a:r>
              <a:rPr lang="en-US" sz="5535" dirty="0">
                <a:solidFill>
                  <a:srgbClr val="3D5A80"/>
                </a:solidFill>
                <a:latin typeface="Lexend Deca"/>
                <a:ea typeface="Lexend Deca"/>
                <a:cs typeface="Lexend Deca"/>
                <a:sym typeface="Lexend Deca"/>
              </a:rPr>
              <a:t>Individual Contributions</a:t>
            </a:r>
          </a:p>
        </p:txBody>
      </p:sp>
      <p:sp>
        <p:nvSpPr>
          <p:cNvPr id="14" name="Slide Number Placeholder 13">
            <a:extLst>
              <a:ext uri="{FF2B5EF4-FFF2-40B4-BE49-F238E27FC236}">
                <a16:creationId xmlns:a16="http://schemas.microsoft.com/office/drawing/2014/main" id="{5D23437D-A198-F1DA-A35D-4F5427D79ACC}"/>
              </a:ext>
            </a:extLst>
          </p:cNvPr>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11" name="Table 10">
            <a:extLst>
              <a:ext uri="{FF2B5EF4-FFF2-40B4-BE49-F238E27FC236}">
                <a16:creationId xmlns:a16="http://schemas.microsoft.com/office/drawing/2014/main" id="{F309C5E4-BCE9-B9C4-5323-FC39104F99B9}"/>
              </a:ext>
            </a:extLst>
          </p:cNvPr>
          <p:cNvGraphicFramePr>
            <a:graphicFrameLocks noGrp="1"/>
          </p:cNvGraphicFramePr>
          <p:nvPr>
            <p:extLst>
              <p:ext uri="{D42A27DB-BD31-4B8C-83A1-F6EECF244321}">
                <p14:modId xmlns:p14="http://schemas.microsoft.com/office/powerpoint/2010/main" val="3749493579"/>
              </p:ext>
            </p:extLst>
          </p:nvPr>
        </p:nvGraphicFramePr>
        <p:xfrm>
          <a:off x="3510017" y="1866900"/>
          <a:ext cx="11425183" cy="7543801"/>
        </p:xfrm>
        <a:graphic>
          <a:graphicData uri="http://schemas.openxmlformats.org/drawingml/2006/table">
            <a:tbl>
              <a:tblPr firstRow="1" firstCol="1" bandRow="1">
                <a:tableStyleId>{B301B821-A1FF-4177-AEE7-76D212191A09}</a:tableStyleId>
              </a:tblPr>
              <a:tblGrid>
                <a:gridCol w="6645904">
                  <a:extLst>
                    <a:ext uri="{9D8B030D-6E8A-4147-A177-3AD203B41FA5}">
                      <a16:colId xmlns:a16="http://schemas.microsoft.com/office/drawing/2014/main" val="1806788299"/>
                    </a:ext>
                  </a:extLst>
                </a:gridCol>
                <a:gridCol w="4779279">
                  <a:extLst>
                    <a:ext uri="{9D8B030D-6E8A-4147-A177-3AD203B41FA5}">
                      <a16:colId xmlns:a16="http://schemas.microsoft.com/office/drawing/2014/main" val="2706454919"/>
                    </a:ext>
                  </a:extLst>
                </a:gridCol>
              </a:tblGrid>
              <a:tr h="682811">
                <a:tc>
                  <a:txBody>
                    <a:bodyPr/>
                    <a:lstStyle/>
                    <a:p>
                      <a:pPr marL="0" marR="0" algn="ctr">
                        <a:lnSpc>
                          <a:spcPct val="115000"/>
                        </a:lnSpc>
                        <a:spcAft>
                          <a:spcPts val="800"/>
                        </a:spcAft>
                        <a:buNone/>
                      </a:pPr>
                      <a:r>
                        <a:rPr lang="en-US" sz="2400" kern="100">
                          <a:effectLst/>
                        </a:rPr>
                        <a:t>Component</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Assigned To</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0567420"/>
                  </a:ext>
                </a:extLst>
              </a:tr>
              <a:tr h="699545">
                <a:tc>
                  <a:txBody>
                    <a:bodyPr/>
                    <a:lstStyle/>
                    <a:p>
                      <a:pPr marL="0" marR="0" algn="ctr">
                        <a:lnSpc>
                          <a:spcPct val="115000"/>
                        </a:lnSpc>
                        <a:spcAft>
                          <a:spcPts val="800"/>
                        </a:spcAft>
                        <a:buNone/>
                      </a:pPr>
                      <a:r>
                        <a:rPr lang="en-US" sz="2400" kern="100">
                          <a:effectLst/>
                        </a:rPr>
                        <a:t>UI/UX Design</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Laiba</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5063298"/>
                  </a:ext>
                </a:extLst>
              </a:tr>
              <a:tr h="699545">
                <a:tc>
                  <a:txBody>
                    <a:bodyPr/>
                    <a:lstStyle/>
                    <a:p>
                      <a:pPr marL="0" marR="0" algn="ctr">
                        <a:lnSpc>
                          <a:spcPct val="115000"/>
                        </a:lnSpc>
                        <a:spcAft>
                          <a:spcPts val="800"/>
                        </a:spcAft>
                        <a:buNone/>
                      </a:pPr>
                      <a:r>
                        <a:rPr lang="en-US" sz="2400" kern="100">
                          <a:effectLst/>
                        </a:rPr>
                        <a:t>Frontend Development</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Laiba</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775551"/>
                  </a:ext>
                </a:extLst>
              </a:tr>
              <a:tr h="682811">
                <a:tc>
                  <a:txBody>
                    <a:bodyPr/>
                    <a:lstStyle/>
                    <a:p>
                      <a:pPr marL="0" marR="0" algn="ctr">
                        <a:lnSpc>
                          <a:spcPct val="115000"/>
                        </a:lnSpc>
                        <a:spcAft>
                          <a:spcPts val="800"/>
                        </a:spcAft>
                        <a:buNone/>
                      </a:pPr>
                      <a:r>
                        <a:rPr lang="en-US" sz="2400" kern="100">
                          <a:effectLst/>
                        </a:rPr>
                        <a:t>Backend Development</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Khunsha + Laiba</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679016"/>
                  </a:ext>
                </a:extLst>
              </a:tr>
              <a:tr h="699545">
                <a:tc>
                  <a:txBody>
                    <a:bodyPr/>
                    <a:lstStyle/>
                    <a:p>
                      <a:pPr marL="0" marR="0" algn="ctr">
                        <a:lnSpc>
                          <a:spcPct val="115000"/>
                        </a:lnSpc>
                        <a:spcAft>
                          <a:spcPts val="800"/>
                        </a:spcAft>
                        <a:buNone/>
                      </a:pPr>
                      <a:r>
                        <a:rPr lang="en-US" sz="2400" kern="100">
                          <a:effectLst/>
                        </a:rPr>
                        <a:t>Stress Detection Model</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dirty="0">
                          <a:effectLst/>
                        </a:rPr>
                        <a:t>Khunsha</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2032302"/>
                  </a:ext>
                </a:extLst>
              </a:tr>
              <a:tr h="682811">
                <a:tc>
                  <a:txBody>
                    <a:bodyPr/>
                    <a:lstStyle/>
                    <a:p>
                      <a:pPr marL="0" marR="0" algn="ctr">
                        <a:lnSpc>
                          <a:spcPct val="115000"/>
                        </a:lnSpc>
                        <a:spcAft>
                          <a:spcPts val="800"/>
                        </a:spcAft>
                        <a:buNone/>
                      </a:pPr>
                      <a:r>
                        <a:rPr lang="en-US" sz="2400" kern="100">
                          <a:effectLst/>
                        </a:rPr>
                        <a:t>Fall Detection Model</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Zahra</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2311894"/>
                  </a:ext>
                </a:extLst>
              </a:tr>
              <a:tr h="699545">
                <a:tc>
                  <a:txBody>
                    <a:bodyPr/>
                    <a:lstStyle/>
                    <a:p>
                      <a:pPr marL="0" marR="0" algn="ctr">
                        <a:lnSpc>
                          <a:spcPct val="115000"/>
                        </a:lnSpc>
                        <a:spcAft>
                          <a:spcPts val="800"/>
                        </a:spcAft>
                        <a:buNone/>
                      </a:pPr>
                      <a:r>
                        <a:rPr lang="en-US" sz="2400" kern="100">
                          <a:effectLst/>
                        </a:rPr>
                        <a:t>Video Analysis Module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Zahra</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1733547"/>
                  </a:ext>
                </a:extLst>
              </a:tr>
              <a:tr h="615287">
                <a:tc>
                  <a:txBody>
                    <a:bodyPr/>
                    <a:lstStyle/>
                    <a:p>
                      <a:pPr marL="0" marR="0" algn="ctr">
                        <a:lnSpc>
                          <a:spcPct val="115000"/>
                        </a:lnSpc>
                        <a:spcAft>
                          <a:spcPts val="800"/>
                        </a:spcAft>
                        <a:buNone/>
                      </a:pPr>
                      <a:r>
                        <a:rPr lang="en-US" sz="2400" kern="100" dirty="0">
                          <a:effectLst/>
                        </a:rPr>
                        <a:t>Personalization &amp; Anomaly detection</a:t>
                      </a:r>
                    </a:p>
                  </a:txBody>
                  <a:tcPr marL="68580" marR="68580" marT="0" marB="0"/>
                </a:tc>
                <a:tc>
                  <a:txBody>
                    <a:bodyPr/>
                    <a:lstStyle/>
                    <a:p>
                      <a:pPr marL="0" marR="0" algn="ctr">
                        <a:lnSpc>
                          <a:spcPct val="115000"/>
                        </a:lnSpc>
                        <a:spcAft>
                          <a:spcPts val="800"/>
                        </a:spcAft>
                        <a:buNone/>
                      </a:pPr>
                      <a:r>
                        <a:rPr lang="en-US" sz="2400" kern="100" dirty="0">
                          <a:effectLst/>
                        </a:rPr>
                        <a:t>Zahra</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2422229"/>
                  </a:ext>
                </a:extLst>
              </a:tr>
              <a:tr h="699545">
                <a:tc>
                  <a:txBody>
                    <a:bodyPr/>
                    <a:lstStyle/>
                    <a:p>
                      <a:pPr marL="0" marR="0" algn="ctr">
                        <a:lnSpc>
                          <a:spcPct val="115000"/>
                        </a:lnSpc>
                        <a:spcAft>
                          <a:spcPts val="800"/>
                        </a:spcAft>
                        <a:buNone/>
                      </a:pPr>
                      <a:r>
                        <a:rPr lang="en-US" sz="2400" kern="100">
                          <a:effectLst/>
                        </a:rPr>
                        <a:t>Speech Detection Module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dirty="0">
                          <a:effectLst/>
                        </a:rPr>
                        <a:t>Khunsha</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46550728"/>
                  </a:ext>
                </a:extLst>
              </a:tr>
              <a:tr h="682811">
                <a:tc>
                  <a:txBody>
                    <a:bodyPr/>
                    <a:lstStyle/>
                    <a:p>
                      <a:pPr marL="0" marR="0" algn="ctr">
                        <a:lnSpc>
                          <a:spcPct val="115000"/>
                        </a:lnSpc>
                        <a:spcAft>
                          <a:spcPts val="800"/>
                        </a:spcAft>
                        <a:buNone/>
                      </a:pPr>
                      <a:r>
                        <a:rPr lang="en-US" sz="2400" kern="100">
                          <a:effectLst/>
                        </a:rPr>
                        <a:t>Reports Feature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a:effectLst/>
                        </a:rPr>
                        <a:t>Laiba</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478480"/>
                  </a:ext>
                </a:extLst>
              </a:tr>
              <a:tr h="699545">
                <a:tc>
                  <a:txBody>
                    <a:bodyPr/>
                    <a:lstStyle/>
                    <a:p>
                      <a:pPr marL="0" marR="0" algn="ctr">
                        <a:lnSpc>
                          <a:spcPct val="115000"/>
                        </a:lnSpc>
                        <a:spcAft>
                          <a:spcPts val="800"/>
                        </a:spcAft>
                        <a:buNone/>
                      </a:pPr>
                      <a:r>
                        <a:rPr lang="en-US" sz="2400" kern="100">
                          <a:effectLst/>
                        </a:rPr>
                        <a:t>Integration Testing</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2400" kern="100" dirty="0">
                          <a:effectLst/>
                        </a:rPr>
                        <a:t>Zahra + Laiba + Khunsha</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935827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26414-3414-A09A-217D-65409AF0D1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9C09DE-320D-4FDC-C94E-894A953D38F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751" b="-83751"/>
            </a:stretch>
          </a:blipFill>
        </p:spPr>
        <p:txBody>
          <a:bodyPr/>
          <a:lstStyle/>
          <a:p>
            <a:endParaRPr lang="en-US"/>
          </a:p>
        </p:txBody>
      </p:sp>
      <p:sp>
        <p:nvSpPr>
          <p:cNvPr id="3" name="Freeform 3">
            <a:extLst>
              <a:ext uri="{FF2B5EF4-FFF2-40B4-BE49-F238E27FC236}">
                <a16:creationId xmlns:a16="http://schemas.microsoft.com/office/drawing/2014/main" id="{DD324434-EFE0-7579-AD26-A8A9CE5C1D6A}"/>
              </a:ext>
            </a:extLst>
          </p:cNvPr>
          <p:cNvSpPr/>
          <p:nvPr/>
        </p:nvSpPr>
        <p:spPr>
          <a:xfrm>
            <a:off x="13573242" y="1028700"/>
            <a:ext cx="3686058" cy="2336040"/>
          </a:xfrm>
          <a:custGeom>
            <a:avLst/>
            <a:gdLst/>
            <a:ahLst/>
            <a:cxnLst/>
            <a:rect l="l" t="t" r="r" b="b"/>
            <a:pathLst>
              <a:path w="3686058" h="2336040">
                <a:moveTo>
                  <a:pt x="0" y="0"/>
                </a:moveTo>
                <a:lnTo>
                  <a:pt x="3686058" y="0"/>
                </a:lnTo>
                <a:lnTo>
                  <a:pt x="3686058" y="2336040"/>
                </a:lnTo>
                <a:lnTo>
                  <a:pt x="0" y="2336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5BC8E2F-7569-A8F6-8BB3-E795F3E3DCB4}"/>
              </a:ext>
            </a:extLst>
          </p:cNvPr>
          <p:cNvSpPr/>
          <p:nvPr/>
        </p:nvSpPr>
        <p:spPr>
          <a:xfrm rot="-5400000">
            <a:off x="2870553" y="8435111"/>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7A39EEE-490C-500A-89F3-FF98D8397D10}"/>
              </a:ext>
            </a:extLst>
          </p:cNvPr>
          <p:cNvSpPr/>
          <p:nvPr/>
        </p:nvSpPr>
        <p:spPr>
          <a:xfrm>
            <a:off x="2620695" y="-2666110"/>
            <a:ext cx="2326577" cy="4114800"/>
          </a:xfrm>
          <a:custGeom>
            <a:avLst/>
            <a:gdLst/>
            <a:ahLst/>
            <a:cxnLst/>
            <a:rect l="l" t="t" r="r" b="b"/>
            <a:pathLst>
              <a:path w="2326577" h="4114800">
                <a:moveTo>
                  <a:pt x="0" y="0"/>
                </a:moveTo>
                <a:lnTo>
                  <a:pt x="2326577" y="0"/>
                </a:lnTo>
                <a:lnTo>
                  <a:pt x="23265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45E3CF4F-363A-5FF8-C479-AA86FB3CF333}"/>
              </a:ext>
            </a:extLst>
          </p:cNvPr>
          <p:cNvSpPr txBox="1"/>
          <p:nvPr/>
        </p:nvSpPr>
        <p:spPr>
          <a:xfrm>
            <a:off x="2620695" y="6168927"/>
            <a:ext cx="6821077" cy="945646"/>
          </a:xfrm>
          <a:prstGeom prst="rect">
            <a:avLst/>
          </a:prstGeom>
        </p:spPr>
        <p:txBody>
          <a:bodyPr lIns="0" tIns="0" rIns="0" bIns="0" rtlCol="0" anchor="t">
            <a:spAutoFit/>
          </a:bodyPr>
          <a:lstStyle/>
          <a:p>
            <a:pPr marL="0" lvl="0" indent="0" algn="l">
              <a:lnSpc>
                <a:spcPts val="7749"/>
              </a:lnSpc>
              <a:spcBef>
                <a:spcPct val="0"/>
              </a:spcBef>
            </a:pPr>
            <a:r>
              <a:rPr lang="en-US" sz="5535">
                <a:solidFill>
                  <a:srgbClr val="FFFFFF"/>
                </a:solidFill>
                <a:latin typeface="Lexend Deca"/>
                <a:ea typeface="Lexend Deca"/>
                <a:cs typeface="Lexend Deca"/>
                <a:sym typeface="Lexend Deca"/>
              </a:rPr>
              <a:t>CONCLUSION</a:t>
            </a:r>
          </a:p>
        </p:txBody>
      </p:sp>
      <p:sp>
        <p:nvSpPr>
          <p:cNvPr id="7" name="TextBox 7">
            <a:extLst>
              <a:ext uri="{FF2B5EF4-FFF2-40B4-BE49-F238E27FC236}">
                <a16:creationId xmlns:a16="http://schemas.microsoft.com/office/drawing/2014/main" id="{6AD1B173-D5B7-5500-8E06-4C70E8D3265B}"/>
              </a:ext>
            </a:extLst>
          </p:cNvPr>
          <p:cNvSpPr txBox="1"/>
          <p:nvPr/>
        </p:nvSpPr>
        <p:spPr>
          <a:xfrm>
            <a:off x="2485759" y="3031365"/>
            <a:ext cx="2987642" cy="2983260"/>
          </a:xfrm>
          <a:prstGeom prst="rect">
            <a:avLst/>
          </a:prstGeom>
        </p:spPr>
        <p:txBody>
          <a:bodyPr lIns="0" tIns="0" rIns="0" bIns="0" rtlCol="0" anchor="t">
            <a:spAutoFit/>
          </a:bodyPr>
          <a:lstStyle/>
          <a:p>
            <a:pPr algn="ctr">
              <a:lnSpc>
                <a:spcPts val="24464"/>
              </a:lnSpc>
            </a:pPr>
            <a:r>
              <a:rPr lang="en-US" sz="17474" b="1" dirty="0">
                <a:solidFill>
                  <a:srgbClr val="FFFFFF"/>
                </a:solidFill>
                <a:latin typeface="Canva Sans Bold"/>
                <a:ea typeface="Canva Sans Bold"/>
                <a:cs typeface="Canva Sans Bold"/>
                <a:sym typeface="Canva Sans Bold"/>
              </a:rPr>
              <a:t>06</a:t>
            </a:r>
          </a:p>
        </p:txBody>
      </p:sp>
      <p:sp>
        <p:nvSpPr>
          <p:cNvPr id="11" name="Slide Number Placeholder 10">
            <a:extLst>
              <a:ext uri="{FF2B5EF4-FFF2-40B4-BE49-F238E27FC236}">
                <a16:creationId xmlns:a16="http://schemas.microsoft.com/office/drawing/2014/main" id="{125D7B87-86E1-1281-DD8B-6AA9D58DBA0A}"/>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212506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16238315" y="1028700"/>
            <a:ext cx="4099369" cy="4114800"/>
          </a:xfrm>
          <a:custGeom>
            <a:avLst/>
            <a:gdLst/>
            <a:ahLst/>
            <a:cxnLst/>
            <a:rect l="l" t="t" r="r" b="b"/>
            <a:pathLst>
              <a:path w="4099369" h="4114800">
                <a:moveTo>
                  <a:pt x="0" y="0"/>
                </a:moveTo>
                <a:lnTo>
                  <a:pt x="4099370" y="0"/>
                </a:lnTo>
                <a:lnTo>
                  <a:pt x="409937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78190" y="8823291"/>
            <a:ext cx="2470595" cy="4114800"/>
          </a:xfrm>
          <a:custGeom>
            <a:avLst/>
            <a:gdLst/>
            <a:ahLst/>
            <a:cxnLst/>
            <a:rect l="l" t="t" r="r" b="b"/>
            <a:pathLst>
              <a:path w="2470595" h="4114800">
                <a:moveTo>
                  <a:pt x="0" y="0"/>
                </a:moveTo>
                <a:lnTo>
                  <a:pt x="2470595" y="0"/>
                </a:lnTo>
                <a:lnTo>
                  <a:pt x="24705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368445" y="1028700"/>
            <a:ext cx="7315200" cy="685800"/>
          </a:xfrm>
          <a:custGeom>
            <a:avLst/>
            <a:gdLst/>
            <a:ahLst/>
            <a:cxnLst/>
            <a:rect l="l" t="t" r="r" b="b"/>
            <a:pathLst>
              <a:path w="7315200" h="685800">
                <a:moveTo>
                  <a:pt x="0" y="0"/>
                </a:moveTo>
                <a:lnTo>
                  <a:pt x="7315200" y="0"/>
                </a:lnTo>
                <a:lnTo>
                  <a:pt x="7315200" y="685800"/>
                </a:lnTo>
                <a:lnTo>
                  <a:pt x="0" y="685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6139775" y="1931583"/>
            <a:ext cx="5290225" cy="1077218"/>
          </a:xfrm>
          <a:prstGeom prst="rect">
            <a:avLst/>
          </a:prstGeom>
        </p:spPr>
        <p:txBody>
          <a:bodyPr wrap="square" lIns="0" tIns="0" rIns="0" bIns="0" rtlCol="0" anchor="t">
            <a:spAutoFit/>
          </a:bodyPr>
          <a:lstStyle/>
          <a:p>
            <a:pPr marL="0" lvl="0" indent="0" algn="ctr">
              <a:lnSpc>
                <a:spcPts val="8449"/>
              </a:lnSpc>
              <a:spcBef>
                <a:spcPct val="0"/>
              </a:spcBef>
            </a:pPr>
            <a:r>
              <a:rPr lang="en-US" sz="7200" b="1" dirty="0">
                <a:solidFill>
                  <a:srgbClr val="3D5A80"/>
                </a:solidFill>
                <a:latin typeface="Roboto Bold"/>
                <a:ea typeface="Roboto Bold"/>
                <a:cs typeface="Roboto Bold"/>
                <a:sym typeface="Roboto Bold"/>
              </a:rPr>
              <a:t>THANK YOU</a:t>
            </a:r>
          </a:p>
        </p:txBody>
      </p:sp>
      <p:sp>
        <p:nvSpPr>
          <p:cNvPr id="6" name="TextBox 6"/>
          <p:cNvSpPr txBox="1"/>
          <p:nvPr/>
        </p:nvSpPr>
        <p:spPr>
          <a:xfrm>
            <a:off x="2689255" y="3793466"/>
            <a:ext cx="11353800" cy="2983317"/>
          </a:xfrm>
          <a:prstGeom prst="rect">
            <a:avLst/>
          </a:prstGeom>
        </p:spPr>
        <p:txBody>
          <a:bodyPr wrap="square" lIns="0" tIns="0" rIns="0" bIns="0" rtlCol="0" anchor="t">
            <a:spAutoFit/>
          </a:bodyPr>
          <a:lstStyle/>
          <a:p>
            <a:pPr lvl="0" algn="just">
              <a:lnSpc>
                <a:spcPts val="5875"/>
              </a:lnSpc>
              <a:spcBef>
                <a:spcPct val="0"/>
              </a:spcBef>
            </a:pPr>
            <a:r>
              <a:rPr lang="en-GB" sz="4400" dirty="0"/>
              <a:t>We aim to reduce caregiver burden with our automated system for monitoring, behaviour analysis, and timely alerts, ensuring better elderly care.</a:t>
            </a:r>
            <a:endParaRPr lang="en-US" sz="4196" dirty="0">
              <a:solidFill>
                <a:srgbClr val="000000"/>
              </a:solidFill>
              <a:latin typeface="Lexend Deca"/>
              <a:ea typeface="Lexend Deca"/>
              <a:cs typeface="Lexend Deca"/>
              <a:sym typeface="Lexend Deca"/>
            </a:endParaRPr>
          </a:p>
        </p:txBody>
      </p:sp>
      <p:sp>
        <p:nvSpPr>
          <p:cNvPr id="10" name="Slide Number Placeholder 9">
            <a:extLst>
              <a:ext uri="{FF2B5EF4-FFF2-40B4-BE49-F238E27FC236}">
                <a16:creationId xmlns:a16="http://schemas.microsoft.com/office/drawing/2014/main" id="{80E5D1A7-DFF7-F9AD-EC22-2852AFD140DC}"/>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8" name="TextBox 7">
            <a:extLst>
              <a:ext uri="{FF2B5EF4-FFF2-40B4-BE49-F238E27FC236}">
                <a16:creationId xmlns:a16="http://schemas.microsoft.com/office/drawing/2014/main" id="{5B5A4445-B55E-F167-DD85-45895BFADBDE}"/>
              </a:ext>
            </a:extLst>
          </p:cNvPr>
          <p:cNvSpPr txBox="1"/>
          <p:nvPr/>
        </p:nvSpPr>
        <p:spPr>
          <a:xfrm>
            <a:off x="1533185" y="7585976"/>
            <a:ext cx="14307230" cy="769441"/>
          </a:xfrm>
          <a:prstGeom prst="rect">
            <a:avLst/>
          </a:prstGeom>
          <a:noFill/>
        </p:spPr>
        <p:txBody>
          <a:bodyPr wrap="square">
            <a:spAutoFit/>
          </a:bodyPr>
          <a:lstStyle/>
          <a:p>
            <a:pPr algn="ctr"/>
            <a:r>
              <a:rPr lang="en-GB" sz="4400" b="1" dirty="0">
                <a:solidFill>
                  <a:schemeClr val="tx2">
                    <a:lumMod val="75000"/>
                  </a:schemeClr>
                </a:solidFill>
                <a:latin typeface="Berlin Sans FB Demi" panose="020E0802020502020306" pitchFamily="34" charset="0"/>
              </a:rPr>
              <a:t>Smarter care. Safer lives. A new era of elderly support.</a:t>
            </a:r>
            <a:endParaRPr lang="en-US" sz="4400" b="1" dirty="0">
              <a:solidFill>
                <a:schemeClr val="tx2">
                  <a:lumMod val="75000"/>
                </a:schemeClr>
              </a:solidFill>
              <a:latin typeface="Berlin Sans FB Demi" panose="020E0802020502020306"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67F4C9D8-727F-D062-D225-70117045DF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D6DDD7-C89A-C2F4-604C-19B7E1C9A0C1}"/>
              </a:ext>
            </a:extLst>
          </p:cNvPr>
          <p:cNvSpPr/>
          <p:nvPr/>
        </p:nvSpPr>
        <p:spPr>
          <a:xfrm>
            <a:off x="16238315" y="1028700"/>
            <a:ext cx="4099369" cy="4114800"/>
          </a:xfrm>
          <a:custGeom>
            <a:avLst/>
            <a:gdLst/>
            <a:ahLst/>
            <a:cxnLst/>
            <a:rect l="l" t="t" r="r" b="b"/>
            <a:pathLst>
              <a:path w="4099369" h="4114800">
                <a:moveTo>
                  <a:pt x="0" y="0"/>
                </a:moveTo>
                <a:lnTo>
                  <a:pt x="4099370" y="0"/>
                </a:lnTo>
                <a:lnTo>
                  <a:pt x="409937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60EE84D-A3B2-8D87-E25C-19CEB3A2C890}"/>
              </a:ext>
            </a:extLst>
          </p:cNvPr>
          <p:cNvSpPr/>
          <p:nvPr/>
        </p:nvSpPr>
        <p:spPr>
          <a:xfrm>
            <a:off x="15468600" y="8496300"/>
            <a:ext cx="2470595" cy="4114800"/>
          </a:xfrm>
          <a:custGeom>
            <a:avLst/>
            <a:gdLst/>
            <a:ahLst/>
            <a:cxnLst/>
            <a:rect l="l" t="t" r="r" b="b"/>
            <a:pathLst>
              <a:path w="2470595" h="4114800">
                <a:moveTo>
                  <a:pt x="0" y="0"/>
                </a:moveTo>
                <a:lnTo>
                  <a:pt x="2470595" y="0"/>
                </a:lnTo>
                <a:lnTo>
                  <a:pt x="24705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2F70714-F8FB-993D-2DC7-291B49578F57}"/>
              </a:ext>
            </a:extLst>
          </p:cNvPr>
          <p:cNvSpPr/>
          <p:nvPr/>
        </p:nvSpPr>
        <p:spPr>
          <a:xfrm>
            <a:off x="-2368445" y="419100"/>
            <a:ext cx="7315200" cy="685800"/>
          </a:xfrm>
          <a:custGeom>
            <a:avLst/>
            <a:gdLst/>
            <a:ahLst/>
            <a:cxnLst/>
            <a:rect l="l" t="t" r="r" b="b"/>
            <a:pathLst>
              <a:path w="7315200" h="685800">
                <a:moveTo>
                  <a:pt x="0" y="0"/>
                </a:moveTo>
                <a:lnTo>
                  <a:pt x="7315200" y="0"/>
                </a:lnTo>
                <a:lnTo>
                  <a:pt x="7315200" y="685800"/>
                </a:lnTo>
                <a:lnTo>
                  <a:pt x="0" y="685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040365E1-1637-6736-D778-FBC2B6743DDD}"/>
              </a:ext>
            </a:extLst>
          </p:cNvPr>
          <p:cNvSpPr txBox="1"/>
          <p:nvPr/>
        </p:nvSpPr>
        <p:spPr>
          <a:xfrm>
            <a:off x="6517615" y="190500"/>
            <a:ext cx="4452759" cy="1001364"/>
          </a:xfrm>
          <a:prstGeom prst="rect">
            <a:avLst/>
          </a:prstGeom>
        </p:spPr>
        <p:txBody>
          <a:bodyPr lIns="0" tIns="0" rIns="0" bIns="0" rtlCol="0" anchor="t">
            <a:spAutoFit/>
          </a:bodyPr>
          <a:lstStyle/>
          <a:p>
            <a:pPr marL="0" lvl="0" indent="0" algn="r">
              <a:lnSpc>
                <a:spcPts val="8449"/>
              </a:lnSpc>
              <a:spcBef>
                <a:spcPct val="0"/>
              </a:spcBef>
            </a:pPr>
            <a:r>
              <a:rPr lang="en-US" sz="6035" b="1" dirty="0">
                <a:solidFill>
                  <a:srgbClr val="3D5A80"/>
                </a:solidFill>
                <a:latin typeface="Roboto Bold"/>
                <a:ea typeface="Roboto Bold"/>
                <a:cs typeface="Roboto Bold"/>
                <a:sym typeface="Roboto Bold"/>
              </a:rPr>
              <a:t>References</a:t>
            </a:r>
          </a:p>
        </p:txBody>
      </p:sp>
      <p:sp>
        <p:nvSpPr>
          <p:cNvPr id="6" name="TextBox 6">
            <a:extLst>
              <a:ext uri="{FF2B5EF4-FFF2-40B4-BE49-F238E27FC236}">
                <a16:creationId xmlns:a16="http://schemas.microsoft.com/office/drawing/2014/main" id="{3FD63CC1-CB8E-7D22-CC54-0526284EAFB6}"/>
              </a:ext>
            </a:extLst>
          </p:cNvPr>
          <p:cNvSpPr txBox="1"/>
          <p:nvPr/>
        </p:nvSpPr>
        <p:spPr>
          <a:xfrm>
            <a:off x="1028700" y="1104900"/>
            <a:ext cx="16230600" cy="10458889"/>
          </a:xfrm>
          <a:prstGeom prst="rect">
            <a:avLst/>
          </a:prstGeom>
        </p:spPr>
        <p:txBody>
          <a:bodyPr wrap="square" lIns="0" tIns="0" rIns="0" bIns="0" rtlCol="0" anchor="t">
            <a:spAutoFit/>
          </a:bodyPr>
          <a:lstStyle/>
          <a:p>
            <a:pPr marL="0" lvl="0" indent="0" algn="just">
              <a:lnSpc>
                <a:spcPts val="5875"/>
              </a:lnSpc>
              <a:spcBef>
                <a:spcPct val="0"/>
              </a:spcBef>
            </a:pPr>
            <a:r>
              <a:rPr lang="en-US" dirty="0">
                <a:solidFill>
                  <a:srgbClr val="000000"/>
                </a:solidFill>
                <a:latin typeface="Lexend Deca"/>
                <a:ea typeface="Lexend Deca"/>
                <a:cs typeface="Lexend Deca"/>
                <a:sym typeface="Lexend Deca"/>
              </a:rPr>
              <a:t>[1] </a:t>
            </a:r>
            <a:r>
              <a:rPr lang="en-US" dirty="0"/>
              <a:t>United Nations Department of Economic and Social Affairs, Population Division. "World Population Prospects 2024: Summary of Results." </a:t>
            </a:r>
            <a:r>
              <a:rPr lang="en-US" i="1" dirty="0" err="1"/>
              <a:t>ReliefWeb</a:t>
            </a:r>
            <a:r>
              <a:rPr lang="en-US" dirty="0"/>
              <a:t>, 11 July 2024, </a:t>
            </a:r>
            <a:r>
              <a:rPr lang="en-US" dirty="0">
                <a:hlinkClick r:id="rId8"/>
              </a:rPr>
              <a:t>https://reliefweb.int/report/world/world-population-prospects-2024-summary-results</a:t>
            </a:r>
            <a:r>
              <a:rPr lang="en-US" dirty="0"/>
              <a:t>. </a:t>
            </a:r>
          </a:p>
          <a:p>
            <a:pPr marL="0" lvl="0" indent="0" algn="just">
              <a:lnSpc>
                <a:spcPts val="5875"/>
              </a:lnSpc>
              <a:spcBef>
                <a:spcPct val="0"/>
              </a:spcBef>
            </a:pPr>
            <a:r>
              <a:rPr lang="en-US" dirty="0">
                <a:solidFill>
                  <a:srgbClr val="000000"/>
                </a:solidFill>
                <a:latin typeface="Lexend Deca"/>
                <a:ea typeface="Lexend Deca"/>
                <a:cs typeface="Lexend Deca"/>
                <a:sym typeface="Lexend Deca"/>
              </a:rPr>
              <a:t>[2] </a:t>
            </a:r>
            <a:r>
              <a:rPr lang="en-US" dirty="0"/>
              <a:t>National Institute on Aging. "Falls and Fractures in Older Adults: Causes and Prevention." </a:t>
            </a:r>
            <a:r>
              <a:rPr lang="en-US" i="1" dirty="0"/>
              <a:t>National Institute on Aging</a:t>
            </a:r>
            <a:r>
              <a:rPr lang="en-US" dirty="0"/>
              <a:t>, U.S. Department of Health &amp; Human Services, </a:t>
            </a:r>
            <a:r>
              <a:rPr lang="en-US" dirty="0">
                <a:hlinkClick r:id="rId9"/>
              </a:rPr>
              <a:t>https://www.nia.nih.gov/health/falls-and-falls-prevention/falls-and-fractures-older-adults-causes-and-prevention?utm_source=chatgpt.com</a:t>
            </a:r>
            <a:r>
              <a:rPr lang="en-US" dirty="0"/>
              <a:t>.</a:t>
            </a:r>
          </a:p>
          <a:p>
            <a:pPr marL="0" lvl="0" indent="0" algn="just">
              <a:lnSpc>
                <a:spcPts val="5875"/>
              </a:lnSpc>
              <a:spcBef>
                <a:spcPct val="0"/>
              </a:spcBef>
            </a:pPr>
            <a:r>
              <a:rPr lang="en-US" dirty="0">
                <a:solidFill>
                  <a:srgbClr val="000000"/>
                </a:solidFill>
                <a:latin typeface="Lexend Deca"/>
                <a:ea typeface="Lexend Deca"/>
                <a:cs typeface="Lexend Deca"/>
                <a:sym typeface="Lexend Deca"/>
              </a:rPr>
              <a:t>[3] </a:t>
            </a:r>
            <a:r>
              <a:rPr lang="en-US" dirty="0"/>
              <a:t>National Council on Aging. "The Top 10 Most Common Chronic Conditions in Older Adults." NCOA. </a:t>
            </a:r>
            <a:r>
              <a:rPr lang="en-US" dirty="0">
                <a:hlinkClick r:id="rId10"/>
              </a:rPr>
              <a:t>https://www.ncoa.org/article/the-top-10-most-common-chronic-conditions-in-older-adults</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[4] </a:t>
            </a:r>
            <a:r>
              <a:rPr lang="en-US" dirty="0"/>
              <a:t>National Institute on Aging. "Wandering and Alzheimer’s Disease." </a:t>
            </a:r>
            <a:r>
              <a:rPr lang="en-US" i="1" dirty="0"/>
              <a:t>National Institute on Aging</a:t>
            </a:r>
            <a:r>
              <a:rPr lang="en-US" dirty="0"/>
              <a:t>, U.S. Department of Health &amp; Human Services, </a:t>
            </a:r>
            <a:r>
              <a:rPr lang="en-US" dirty="0">
                <a:hlinkClick r:id="rId11"/>
              </a:rPr>
              <a:t>https://www.nia.nih.gov/health/wandering-and-alzheimers-disease</a:t>
            </a:r>
            <a:r>
              <a:rPr lang="en-US" dirty="0"/>
              <a:t>.</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[5] </a:t>
            </a:r>
            <a:r>
              <a:rPr lang="en-US"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2"/>
              </a:rPr>
              <a:t>https://mira.mcmaster.ca/news-events/in-the-media-mcmaster-university-testing-new-tech-at-westdale-smart-home-to-help-seniors-live-on-their-own/</a:t>
            </a:r>
            <a:r>
              <a:rPr lang="en-US" dirty="0">
                <a:effectLst/>
                <a:latin typeface="Times New Roman" panose="02020603050405020304" pitchFamily="18" charset="0"/>
                <a:ea typeface="Calibri" panose="020F0502020204030204" pitchFamily="34" charset="0"/>
              </a:rPr>
              <a:t> </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[6] </a:t>
            </a:r>
            <a:r>
              <a:rPr lang="en-US"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3"/>
              </a:rPr>
              <a:t>https://www.lifefone.com/</a:t>
            </a:r>
            <a:r>
              <a:rPr lang="en-US" dirty="0">
                <a:effectLst/>
                <a:latin typeface="Times New Roman" panose="02020603050405020304" pitchFamily="18" charset="0"/>
                <a:ea typeface="Calibri" panose="020F0502020204030204" pitchFamily="34" charset="0"/>
              </a:rPr>
              <a:t> </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[7]</a:t>
            </a:r>
            <a:r>
              <a:rPr lang="en-US"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4"/>
              </a:rPr>
              <a:t> https://www.lifeline.com/</a:t>
            </a:r>
            <a:r>
              <a:rPr lang="en-US" dirty="0">
                <a:effectLst/>
                <a:latin typeface="Times New Roman" panose="02020603050405020304" pitchFamily="18" charset="0"/>
                <a:ea typeface="Calibri" panose="020F0502020204030204" pitchFamily="34" charset="0"/>
              </a:rPr>
              <a:t> </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[8] </a:t>
            </a:r>
            <a:r>
              <a:rPr lang="en-US"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5"/>
              </a:rPr>
              <a:t>https://www.accuhealth.tech/</a:t>
            </a:r>
            <a:r>
              <a:rPr lang="en-US" dirty="0">
                <a:effectLst/>
                <a:latin typeface="Times New Roman" panose="02020603050405020304" pitchFamily="18" charset="0"/>
                <a:ea typeface="Calibri" panose="020F0502020204030204" pitchFamily="34" charset="0"/>
              </a:rPr>
              <a:t> </a:t>
            </a:r>
          </a:p>
          <a:p>
            <a:pPr marL="0" lvl="0" indent="0" algn="just">
              <a:lnSpc>
                <a:spcPts val="5875"/>
              </a:lnSpc>
              <a:spcBef>
                <a:spcPct val="0"/>
              </a:spcBef>
            </a:pPr>
            <a:endParaRPr lang="en-US" sz="1800" dirty="0">
              <a:solidFill>
                <a:srgbClr val="000000"/>
              </a:solidFill>
              <a:latin typeface="Lexend Deca"/>
              <a:ea typeface="Lexend Deca"/>
              <a:cs typeface="Lexend Deca"/>
              <a:sym typeface="Lexend Deca"/>
            </a:endParaRPr>
          </a:p>
          <a:p>
            <a:pPr marL="0" lvl="0" indent="0" algn="just">
              <a:lnSpc>
                <a:spcPts val="5875"/>
              </a:lnSpc>
              <a:spcBef>
                <a:spcPct val="0"/>
              </a:spcBef>
            </a:pPr>
            <a:endParaRPr lang="en-US" dirty="0">
              <a:solidFill>
                <a:srgbClr val="000000"/>
              </a:solidFill>
              <a:latin typeface="Lexend Deca"/>
              <a:ea typeface="Lexend Deca"/>
              <a:cs typeface="Lexend Deca"/>
              <a:sym typeface="Lexend Deca"/>
            </a:endParaRPr>
          </a:p>
        </p:txBody>
      </p:sp>
      <p:sp>
        <p:nvSpPr>
          <p:cNvPr id="10" name="Slide Number Placeholder 9">
            <a:extLst>
              <a:ext uri="{FF2B5EF4-FFF2-40B4-BE49-F238E27FC236}">
                <a16:creationId xmlns:a16="http://schemas.microsoft.com/office/drawing/2014/main" id="{8204F39F-B0F3-69F3-6378-0B5F2D844778}"/>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3879335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a:extLst>
            <a:ext uri="{FF2B5EF4-FFF2-40B4-BE49-F238E27FC236}">
              <a16:creationId xmlns:a16="http://schemas.microsoft.com/office/drawing/2014/main" id="{6006FFF4-E32A-7FEF-BE05-1B1C0D073E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9817EC-686C-5A9A-1C22-AFAFE254CCCA}"/>
              </a:ext>
            </a:extLst>
          </p:cNvPr>
          <p:cNvSpPr/>
          <p:nvPr/>
        </p:nvSpPr>
        <p:spPr>
          <a:xfrm>
            <a:off x="16238315" y="1028700"/>
            <a:ext cx="4099369" cy="4114800"/>
          </a:xfrm>
          <a:custGeom>
            <a:avLst/>
            <a:gdLst/>
            <a:ahLst/>
            <a:cxnLst/>
            <a:rect l="l" t="t" r="r" b="b"/>
            <a:pathLst>
              <a:path w="4099369" h="4114800">
                <a:moveTo>
                  <a:pt x="0" y="0"/>
                </a:moveTo>
                <a:lnTo>
                  <a:pt x="4099370" y="0"/>
                </a:lnTo>
                <a:lnTo>
                  <a:pt x="409937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832F79C-64B8-F483-64B1-054C448EF5F6}"/>
              </a:ext>
            </a:extLst>
          </p:cNvPr>
          <p:cNvSpPr/>
          <p:nvPr/>
        </p:nvSpPr>
        <p:spPr>
          <a:xfrm>
            <a:off x="15478190" y="8823291"/>
            <a:ext cx="2470595" cy="4114800"/>
          </a:xfrm>
          <a:custGeom>
            <a:avLst/>
            <a:gdLst/>
            <a:ahLst/>
            <a:cxnLst/>
            <a:rect l="l" t="t" r="r" b="b"/>
            <a:pathLst>
              <a:path w="2470595" h="4114800">
                <a:moveTo>
                  <a:pt x="0" y="0"/>
                </a:moveTo>
                <a:lnTo>
                  <a:pt x="2470595" y="0"/>
                </a:lnTo>
                <a:lnTo>
                  <a:pt x="24705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AED59AB-3C5E-868B-AD59-8284ABF95C44}"/>
              </a:ext>
            </a:extLst>
          </p:cNvPr>
          <p:cNvSpPr/>
          <p:nvPr/>
        </p:nvSpPr>
        <p:spPr>
          <a:xfrm>
            <a:off x="-2368445" y="1028700"/>
            <a:ext cx="7315200" cy="685800"/>
          </a:xfrm>
          <a:custGeom>
            <a:avLst/>
            <a:gdLst/>
            <a:ahLst/>
            <a:cxnLst/>
            <a:rect l="l" t="t" r="r" b="b"/>
            <a:pathLst>
              <a:path w="7315200" h="685800">
                <a:moveTo>
                  <a:pt x="0" y="0"/>
                </a:moveTo>
                <a:lnTo>
                  <a:pt x="7315200" y="0"/>
                </a:lnTo>
                <a:lnTo>
                  <a:pt x="7315200" y="685800"/>
                </a:lnTo>
                <a:lnTo>
                  <a:pt x="0" y="685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3C9078C8-A261-0078-A81F-EC6BB954E98D}"/>
              </a:ext>
            </a:extLst>
          </p:cNvPr>
          <p:cNvSpPr txBox="1"/>
          <p:nvPr/>
        </p:nvSpPr>
        <p:spPr>
          <a:xfrm>
            <a:off x="5163807" y="713136"/>
            <a:ext cx="7960385" cy="1001364"/>
          </a:xfrm>
          <a:prstGeom prst="rect">
            <a:avLst/>
          </a:prstGeom>
        </p:spPr>
        <p:txBody>
          <a:bodyPr wrap="square" lIns="0" tIns="0" rIns="0" bIns="0" rtlCol="0" anchor="t">
            <a:spAutoFit/>
          </a:bodyPr>
          <a:lstStyle/>
          <a:p>
            <a:pPr marL="0" lvl="0" indent="0" algn="r">
              <a:lnSpc>
                <a:spcPts val="8449"/>
              </a:lnSpc>
              <a:spcBef>
                <a:spcPct val="0"/>
              </a:spcBef>
            </a:pPr>
            <a:r>
              <a:rPr lang="en-US" sz="6035" b="1" dirty="0">
                <a:solidFill>
                  <a:srgbClr val="3D5A80"/>
                </a:solidFill>
                <a:latin typeface="Roboto Bold"/>
                <a:ea typeface="Roboto Bold"/>
                <a:cs typeface="Roboto Bold"/>
                <a:sym typeface="Roboto Bold"/>
              </a:rPr>
              <a:t>References – Contd.</a:t>
            </a:r>
          </a:p>
        </p:txBody>
      </p:sp>
      <p:sp>
        <p:nvSpPr>
          <p:cNvPr id="6" name="TextBox 6">
            <a:extLst>
              <a:ext uri="{FF2B5EF4-FFF2-40B4-BE49-F238E27FC236}">
                <a16:creationId xmlns:a16="http://schemas.microsoft.com/office/drawing/2014/main" id="{EE688830-DD51-AC59-79D2-FAE5C6B6C059}"/>
              </a:ext>
            </a:extLst>
          </p:cNvPr>
          <p:cNvSpPr txBox="1"/>
          <p:nvPr/>
        </p:nvSpPr>
        <p:spPr>
          <a:xfrm>
            <a:off x="1028699" y="1866900"/>
            <a:ext cx="16230600" cy="8645572"/>
          </a:xfrm>
          <a:prstGeom prst="rect">
            <a:avLst/>
          </a:prstGeom>
        </p:spPr>
        <p:txBody>
          <a:bodyPr wrap="square" lIns="0" tIns="0" rIns="0" bIns="0" rtlCol="0" anchor="t">
            <a:spAutoFit/>
          </a:bodyPr>
          <a:lstStyle/>
          <a:p>
            <a:pPr algn="just">
              <a:lnSpc>
                <a:spcPts val="5875"/>
              </a:lnSpc>
              <a:spcBef>
                <a:spcPct val="0"/>
              </a:spcBef>
            </a:pPr>
            <a:r>
              <a:rPr lang="en-US" dirty="0">
                <a:solidFill>
                  <a:srgbClr val="000000"/>
                </a:solidFill>
                <a:latin typeface="Lexend Deca"/>
                <a:ea typeface="Lexend Deca"/>
                <a:cs typeface="Lexend Deca"/>
                <a:sym typeface="Lexend Deca"/>
              </a:rPr>
              <a:t>[9] </a:t>
            </a:r>
            <a:r>
              <a:rPr lang="en-US"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8"/>
              </a:rPr>
              <a:t>https://www.envoyathome.com/</a:t>
            </a:r>
            <a:r>
              <a:rPr lang="en-US" dirty="0">
                <a:effectLst/>
                <a:latin typeface="Times New Roman" panose="02020603050405020304" pitchFamily="18" charset="0"/>
                <a:ea typeface="Calibri" panose="020F0502020204030204" pitchFamily="34" charset="0"/>
              </a:rPr>
              <a:t> </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[10] </a:t>
            </a:r>
            <a:r>
              <a:rPr lang="en-US" dirty="0">
                <a:effectLst/>
                <a:latin typeface="Times New Roman" panose="02020603050405020304" pitchFamily="18" charset="0"/>
                <a:ea typeface="Calibri" panose="020F0502020204030204" pitchFamily="34" charset="0"/>
              </a:rPr>
              <a:t>Şengül, G., Karakaya, M., Misra, S., Abayomi-Alli, O. O., &amp; </a:t>
            </a:r>
            <a:r>
              <a:rPr lang="en-US" dirty="0" err="1">
                <a:effectLst/>
                <a:latin typeface="Times New Roman" panose="02020603050405020304" pitchFamily="18" charset="0"/>
                <a:ea typeface="Calibri" panose="020F0502020204030204" pitchFamily="34" charset="0"/>
              </a:rPr>
              <a:t>Damaševičius</a:t>
            </a:r>
            <a:r>
              <a:rPr lang="en-US" dirty="0">
                <a:effectLst/>
                <a:latin typeface="Times New Roman" panose="02020603050405020304" pitchFamily="18" charset="0"/>
                <a:ea typeface="Calibri" panose="020F0502020204030204" pitchFamily="34" charset="0"/>
              </a:rPr>
              <a:t>, R. (2022). Deep learning based fall detection using smartwatches for healthcare applications. </a:t>
            </a:r>
            <a:r>
              <a:rPr lang="en-US" i="1" dirty="0">
                <a:effectLst/>
                <a:latin typeface="Times New Roman" panose="02020603050405020304" pitchFamily="18" charset="0"/>
                <a:ea typeface="Calibri" panose="020F0502020204030204" pitchFamily="34" charset="0"/>
              </a:rPr>
              <a:t>Biomedical Signal Processing and Control, 71</a:t>
            </a:r>
            <a:r>
              <a:rPr lang="en-US" dirty="0">
                <a:effectLst/>
                <a:latin typeface="Times New Roman" panose="02020603050405020304" pitchFamily="18" charset="0"/>
                <a:ea typeface="Calibri" panose="020F0502020204030204" pitchFamily="34" charset="0"/>
              </a:rPr>
              <a:t>(B), 103242. </a:t>
            </a:r>
            <a:r>
              <a:rPr lang="en-US"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9"/>
              </a:rPr>
              <a:t>https://doi.org/10.1016/j.bspc.2021.103242</a:t>
            </a:r>
            <a:endParaRPr lang="en-US"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dirty="0">
                <a:solidFill>
                  <a:srgbClr val="000000"/>
                </a:solidFill>
                <a:latin typeface="Lexend Deca"/>
                <a:ea typeface="Lexend Deca"/>
                <a:cs typeface="Lexend Deca"/>
                <a:sym typeface="Lexend Deca"/>
              </a:rPr>
              <a:t>[11] </a:t>
            </a:r>
            <a:r>
              <a:rPr lang="en-US" dirty="0">
                <a:effectLst/>
                <a:latin typeface="Times New Roman" panose="02020603050405020304" pitchFamily="18" charset="0"/>
                <a:ea typeface="Calibri" panose="020F0502020204030204" pitchFamily="34" charset="0"/>
              </a:rPr>
              <a:t>Z. Jiang </a:t>
            </a:r>
            <a:r>
              <a:rPr lang="en-US" i="1" dirty="0">
                <a:effectLst/>
                <a:latin typeface="Times New Roman" panose="02020603050405020304" pitchFamily="18" charset="0"/>
                <a:ea typeface="Calibri" panose="020F0502020204030204" pitchFamily="34" charset="0"/>
              </a:rPr>
              <a:t>et al</a:t>
            </a:r>
            <a:r>
              <a:rPr lang="en-US" dirty="0">
                <a:effectLst/>
                <a:latin typeface="Times New Roman" panose="02020603050405020304" pitchFamily="18" charset="0"/>
                <a:ea typeface="Calibri" panose="020F0502020204030204" pitchFamily="34" charset="0"/>
              </a:rPr>
              <a:t>., "Fall Detection Systems for Internet of Medical Things Based on Wearable Sensors: A Review," in </a:t>
            </a:r>
            <a:r>
              <a:rPr lang="en-US" i="1" dirty="0">
                <a:effectLst/>
                <a:latin typeface="Times New Roman" panose="02020603050405020304" pitchFamily="18" charset="0"/>
                <a:ea typeface="Calibri" panose="020F0502020204030204" pitchFamily="34" charset="0"/>
              </a:rPr>
              <a:t>IEEE Internet of Things Journal</a:t>
            </a:r>
            <a:r>
              <a:rPr lang="en-US" dirty="0">
                <a:effectLst/>
                <a:latin typeface="Times New Roman" panose="02020603050405020304" pitchFamily="18" charset="0"/>
                <a:ea typeface="Calibri" panose="020F0502020204030204" pitchFamily="34" charset="0"/>
              </a:rPr>
              <a:t>, vol. 11, no. 21, pp. 34797-34810, 1 Nov.1, 2024, </a:t>
            </a:r>
            <a:r>
              <a:rPr lang="en-US" dirty="0" err="1">
                <a:effectLst/>
                <a:latin typeface="Times New Roman" panose="02020603050405020304" pitchFamily="18" charset="0"/>
                <a:ea typeface="Calibri" panose="020F0502020204030204" pitchFamily="34" charset="0"/>
              </a:rPr>
              <a:t>doi</a:t>
            </a:r>
            <a:r>
              <a:rPr lang="en-US" dirty="0">
                <a:effectLst/>
                <a:latin typeface="Times New Roman" panose="02020603050405020304" pitchFamily="18" charset="0"/>
                <a:ea typeface="Calibri" panose="020F0502020204030204" pitchFamily="34" charset="0"/>
              </a:rPr>
              <a:t>: 10.1109/JIOT.2024.3421336.</a:t>
            </a:r>
          </a:p>
          <a:p>
            <a:pPr marL="0" lvl="0" indent="0" algn="just">
              <a:lnSpc>
                <a:spcPts val="5875"/>
              </a:lnSpc>
              <a:spcBef>
                <a:spcPct val="0"/>
              </a:spcBef>
            </a:pPr>
            <a:r>
              <a:rPr lang="en-US" sz="1800" dirty="0">
                <a:solidFill>
                  <a:srgbClr val="000000"/>
                </a:solidFill>
                <a:latin typeface="Lexend Deca"/>
                <a:ea typeface="Lexend Deca"/>
                <a:cs typeface="Lexend Deca"/>
                <a:sym typeface="Lexend Deca"/>
              </a:rPr>
              <a:t>[12] </a:t>
            </a:r>
            <a:r>
              <a:rPr lang="en-US" sz="1800"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0"/>
              </a:rPr>
              <a:t>https://www.kaggle.com/datasets/gabrielgvb/fitabase-data-4-12-16-5-12-16/data</a:t>
            </a:r>
            <a:endParaRPr lang="en-US" sz="1800" dirty="0">
              <a:solidFill>
                <a:srgbClr val="000000"/>
              </a:solidFill>
              <a:latin typeface="Lexend Deca"/>
              <a:ea typeface="Lexend Deca"/>
              <a:cs typeface="Lexend Deca"/>
              <a:sym typeface="Lexend Deca"/>
            </a:endParaRPr>
          </a:p>
          <a:p>
            <a:pPr marL="0" marR="0">
              <a:lnSpc>
                <a:spcPct val="150000"/>
              </a:lnSpc>
              <a:spcAft>
                <a:spcPts val="800"/>
              </a:spcAft>
              <a:buNone/>
            </a:pPr>
            <a:endParaRPr lang="en-US" sz="1800" dirty="0">
              <a:solidFill>
                <a:srgbClr val="000000"/>
              </a:solidFill>
              <a:latin typeface="Lexend Deca"/>
              <a:ea typeface="Lexend Deca"/>
              <a:cs typeface="Lexend Deca"/>
              <a:sym typeface="Lexend Deca"/>
            </a:endParaRPr>
          </a:p>
          <a:p>
            <a:pPr marL="0" marR="0">
              <a:lnSpc>
                <a:spcPct val="150000"/>
              </a:lnSpc>
              <a:spcAft>
                <a:spcPts val="800"/>
              </a:spcAft>
              <a:buNone/>
            </a:pPr>
            <a:r>
              <a:rPr lang="en-US" sz="1800" dirty="0">
                <a:solidFill>
                  <a:srgbClr val="000000"/>
                </a:solidFill>
                <a:latin typeface="Lexend Deca"/>
                <a:ea typeface="Lexend Deca"/>
                <a:cs typeface="Lexend Deca"/>
                <a:sym typeface="Lexend Deca"/>
              </a:rPr>
              <a:t>[13] </a:t>
            </a:r>
            <a:r>
              <a:rPr lang="en-US" sz="1800" dirty="0">
                <a:effectLst/>
                <a:latin typeface="Times New Roman" panose="02020603050405020304" pitchFamily="18" charset="0"/>
                <a:ea typeface="Calibri" panose="020F0502020204030204" pitchFamily="34" charset="0"/>
                <a:cs typeface="Arial" panose="020B0604020202020204" pitchFamily="34" charset="0"/>
              </a:rPr>
              <a:t>Bukhari Shafiq Bin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Asnain</a:t>
            </a:r>
            <a:r>
              <a:rPr lang="en-US" sz="1800" dirty="0">
                <a:effectLst/>
                <a:latin typeface="Times New Roman" panose="02020603050405020304" pitchFamily="18" charset="0"/>
                <a:ea typeface="Calibri" panose="020F0502020204030204" pitchFamily="34" charset="0"/>
                <a:cs typeface="Arial" panose="020B0604020202020204" pitchFamily="34" charset="0"/>
              </a:rPr>
              <a:t>, Siew-Chin Chong, and Kuok-Kwee Wee, (2018), Human Stress Management through Heart Rate Variability, </a:t>
            </a:r>
            <a:r>
              <a:rPr lang="en-US" sz="1800" i="1" dirty="0">
                <a:effectLst/>
                <a:latin typeface="Times New Roman" panose="02020603050405020304" pitchFamily="18" charset="0"/>
                <a:ea typeface="Calibri" panose="020F0502020204030204" pitchFamily="34" charset="0"/>
                <a:cs typeface="Arial" panose="020B0604020202020204" pitchFamily="34" charset="0"/>
              </a:rPr>
              <a:t>I.J. Image, Graphics and Signal Processing,</a:t>
            </a:r>
            <a:r>
              <a:rPr lang="en-US" sz="1800" dirty="0">
                <a:effectLst/>
                <a:latin typeface="Times New Roman" panose="02020603050405020304" pitchFamily="18" charset="0"/>
                <a:ea typeface="Calibri" panose="020F0502020204030204" pitchFamily="34" charset="0"/>
                <a:cs typeface="Arial" panose="020B0604020202020204" pitchFamily="34" charset="0"/>
              </a:rPr>
              <a:t> 8, 9-17 (paper on web)</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Aft>
                <a:spcPts val="800"/>
              </a:spcAft>
              <a:buFont typeface="+mj-lt"/>
              <a:buAutoNum type="alphaLcPeriod"/>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1"/>
              </a:rPr>
              <a:t>https://www.mecs-press.org/ijigsp/ijigsp-v10-n8/IJIGSP-V10-N8-2.pdf</a:t>
            </a:r>
            <a:endParaRPr lang="en-US" sz="1800" dirty="0">
              <a:solidFill>
                <a:srgbClr val="000000"/>
              </a:solidFill>
              <a:latin typeface="Lexend Deca"/>
              <a:ea typeface="Lexend Deca"/>
              <a:cs typeface="Lexend Deca"/>
              <a:sym typeface="Lexend Deca"/>
            </a:endParaRPr>
          </a:p>
          <a:p>
            <a:pPr algn="just">
              <a:lnSpc>
                <a:spcPts val="5875"/>
              </a:lnSpc>
              <a:spcBef>
                <a:spcPct val="0"/>
              </a:spcBef>
            </a:pPr>
            <a:r>
              <a:rPr lang="en-US" sz="1800" dirty="0">
                <a:solidFill>
                  <a:srgbClr val="000000"/>
                </a:solidFill>
                <a:latin typeface="Lexend Deca"/>
                <a:ea typeface="Lexend Deca"/>
                <a:cs typeface="Lexend Deca"/>
                <a:sym typeface="Lexend Deca"/>
              </a:rPr>
              <a:t>[14] </a:t>
            </a:r>
            <a:r>
              <a:rPr lang="en-US" sz="1800"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2"/>
              </a:rPr>
              <a:t>https://github.com/joaojtmarques/WEDA-FALL</a:t>
            </a:r>
            <a:endParaRPr lang="en-US" sz="1800" dirty="0">
              <a:solidFill>
                <a:srgbClr val="000000"/>
              </a:solidFill>
              <a:latin typeface="Lexend Deca"/>
              <a:ea typeface="Lexend Deca"/>
              <a:cs typeface="Lexend Deca"/>
              <a:sym typeface="Lexend Deca"/>
            </a:endParaRPr>
          </a:p>
          <a:p>
            <a:pPr marL="0" lvl="0" indent="0" algn="just">
              <a:lnSpc>
                <a:spcPts val="5875"/>
              </a:lnSpc>
              <a:spcBef>
                <a:spcPct val="0"/>
              </a:spcBef>
            </a:pPr>
            <a:r>
              <a:rPr lang="en-US" sz="1800" dirty="0">
                <a:solidFill>
                  <a:srgbClr val="000000"/>
                </a:solidFill>
                <a:latin typeface="Lexend Deca"/>
                <a:ea typeface="Lexend Deca"/>
                <a:cs typeface="Lexend Deca"/>
                <a:sym typeface="Lexend Deca"/>
              </a:rPr>
              <a:t>[15] </a:t>
            </a:r>
            <a:r>
              <a:rPr lang="en-US" sz="1800" u="sng" dirty="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3"/>
              </a:rPr>
              <a:t>https://media.talkbank.org/dementia/English/0extra/ADReSS-2020</a:t>
            </a:r>
            <a:endParaRPr lang="en-US" sz="1800" dirty="0">
              <a:solidFill>
                <a:srgbClr val="000000"/>
              </a:solidFill>
              <a:latin typeface="Lexend Deca"/>
              <a:ea typeface="Lexend Deca"/>
              <a:cs typeface="Lexend Deca"/>
              <a:sym typeface="Lexend Deca"/>
            </a:endParaRPr>
          </a:p>
          <a:p>
            <a:pPr marL="0" lvl="0" indent="0" algn="just">
              <a:lnSpc>
                <a:spcPts val="5875"/>
              </a:lnSpc>
              <a:spcBef>
                <a:spcPct val="0"/>
              </a:spcBef>
            </a:pPr>
            <a:endParaRPr lang="en-US" dirty="0">
              <a:solidFill>
                <a:srgbClr val="000000"/>
              </a:solidFill>
              <a:latin typeface="Lexend Deca"/>
              <a:ea typeface="Lexend Deca"/>
              <a:cs typeface="Lexend Deca"/>
              <a:sym typeface="Lexend Deca"/>
            </a:endParaRPr>
          </a:p>
        </p:txBody>
      </p:sp>
      <p:sp>
        <p:nvSpPr>
          <p:cNvPr id="10" name="Slide Number Placeholder 9">
            <a:extLst>
              <a:ext uri="{FF2B5EF4-FFF2-40B4-BE49-F238E27FC236}">
                <a16:creationId xmlns:a16="http://schemas.microsoft.com/office/drawing/2014/main" id="{A93A9123-D166-ECD1-975F-BC842018D34A}"/>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83849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028700" y="5546365"/>
            <a:ext cx="2230096" cy="412568"/>
          </a:xfrm>
          <a:custGeom>
            <a:avLst/>
            <a:gdLst/>
            <a:ahLst/>
            <a:cxnLst/>
            <a:rect l="l" t="t" r="r" b="b"/>
            <a:pathLst>
              <a:path w="2230096" h="412568">
                <a:moveTo>
                  <a:pt x="0" y="0"/>
                </a:moveTo>
                <a:lnTo>
                  <a:pt x="2230096" y="0"/>
                </a:lnTo>
                <a:lnTo>
                  <a:pt x="2230096" y="412568"/>
                </a:lnTo>
                <a:lnTo>
                  <a:pt x="0" y="412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946438" y="-27862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9258300"/>
            <a:ext cx="4119950" cy="4114800"/>
          </a:xfrm>
          <a:custGeom>
            <a:avLst/>
            <a:gdLst/>
            <a:ahLst/>
            <a:cxnLst/>
            <a:rect l="l" t="t" r="r" b="b"/>
            <a:pathLst>
              <a:path w="4119950" h="4114800">
                <a:moveTo>
                  <a:pt x="0" y="0"/>
                </a:moveTo>
                <a:lnTo>
                  <a:pt x="4119950" y="0"/>
                </a:lnTo>
                <a:lnTo>
                  <a:pt x="411995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2657691"/>
            <a:ext cx="6301616" cy="2187984"/>
          </a:xfrm>
          <a:prstGeom prst="rect">
            <a:avLst/>
          </a:prstGeom>
        </p:spPr>
        <p:txBody>
          <a:bodyPr lIns="0" tIns="0" rIns="0" bIns="0" rtlCol="0" anchor="t">
            <a:spAutoFit/>
          </a:bodyPr>
          <a:lstStyle/>
          <a:p>
            <a:pPr marL="0" lvl="0" indent="0" algn="l">
              <a:lnSpc>
                <a:spcPts val="17998"/>
              </a:lnSpc>
              <a:spcBef>
                <a:spcPct val="0"/>
              </a:spcBef>
            </a:pPr>
            <a:r>
              <a:rPr lang="en-US" sz="12855">
                <a:solidFill>
                  <a:srgbClr val="FFFFFF"/>
                </a:solidFill>
                <a:latin typeface="Lexend Deca"/>
                <a:ea typeface="Lexend Deca"/>
                <a:cs typeface="Lexend Deca"/>
                <a:sym typeface="Lexend Deca"/>
              </a:rPr>
              <a:t>Thanks!</a:t>
            </a:r>
          </a:p>
        </p:txBody>
      </p:sp>
      <p:sp>
        <p:nvSpPr>
          <p:cNvPr id="7" name="TextBox 7"/>
          <p:cNvSpPr txBox="1"/>
          <p:nvPr/>
        </p:nvSpPr>
        <p:spPr>
          <a:xfrm>
            <a:off x="1028700" y="4629891"/>
            <a:ext cx="5468334" cy="519065"/>
          </a:xfrm>
          <a:prstGeom prst="rect">
            <a:avLst/>
          </a:prstGeom>
        </p:spPr>
        <p:txBody>
          <a:bodyPr lIns="0" tIns="0" rIns="0" bIns="0" rtlCol="0" anchor="t">
            <a:spAutoFit/>
          </a:bodyPr>
          <a:lstStyle/>
          <a:p>
            <a:pPr marL="0" lvl="0" indent="0" algn="just">
              <a:lnSpc>
                <a:spcPts val="4280"/>
              </a:lnSpc>
              <a:spcBef>
                <a:spcPct val="0"/>
              </a:spcBef>
            </a:pPr>
            <a:r>
              <a:rPr lang="en-US" sz="3057">
                <a:solidFill>
                  <a:srgbClr val="FFFFFF"/>
                </a:solidFill>
                <a:latin typeface="Lexend Deca"/>
                <a:ea typeface="Lexend Deca"/>
                <a:cs typeface="Lexend Deca"/>
                <a:sym typeface="Lexend Deca"/>
              </a:rPr>
              <a:t>Do you have any questions?</a:t>
            </a:r>
          </a:p>
        </p:txBody>
      </p:sp>
      <p:sp>
        <p:nvSpPr>
          <p:cNvPr id="11" name="Slide Number Placeholder 10">
            <a:extLst>
              <a:ext uri="{FF2B5EF4-FFF2-40B4-BE49-F238E27FC236}">
                <a16:creationId xmlns:a16="http://schemas.microsoft.com/office/drawing/2014/main" id="{595BF4CE-CBA5-D1C1-9141-3EF616334C06}"/>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751" b="-83751"/>
            </a:stretch>
          </a:blipFill>
        </p:spPr>
        <p:txBody>
          <a:bodyPr/>
          <a:lstStyle/>
          <a:p>
            <a:endParaRPr lang="en-US"/>
          </a:p>
        </p:txBody>
      </p:sp>
      <p:sp>
        <p:nvSpPr>
          <p:cNvPr id="3" name="Freeform 3"/>
          <p:cNvSpPr/>
          <p:nvPr/>
        </p:nvSpPr>
        <p:spPr>
          <a:xfrm>
            <a:off x="13573242" y="1028700"/>
            <a:ext cx="3686058" cy="2336040"/>
          </a:xfrm>
          <a:custGeom>
            <a:avLst/>
            <a:gdLst/>
            <a:ahLst/>
            <a:cxnLst/>
            <a:rect l="l" t="t" r="r" b="b"/>
            <a:pathLst>
              <a:path w="3686058" h="2336040">
                <a:moveTo>
                  <a:pt x="0" y="0"/>
                </a:moveTo>
                <a:lnTo>
                  <a:pt x="3686058" y="0"/>
                </a:lnTo>
                <a:lnTo>
                  <a:pt x="3686058" y="2336040"/>
                </a:lnTo>
                <a:lnTo>
                  <a:pt x="0" y="2336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70553" y="8435111"/>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620695" y="-2666110"/>
            <a:ext cx="2326577" cy="4114800"/>
          </a:xfrm>
          <a:custGeom>
            <a:avLst/>
            <a:gdLst/>
            <a:ahLst/>
            <a:cxnLst/>
            <a:rect l="l" t="t" r="r" b="b"/>
            <a:pathLst>
              <a:path w="2326577" h="4114800">
                <a:moveTo>
                  <a:pt x="0" y="0"/>
                </a:moveTo>
                <a:lnTo>
                  <a:pt x="2326577" y="0"/>
                </a:lnTo>
                <a:lnTo>
                  <a:pt x="23265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20695" y="6168927"/>
            <a:ext cx="6821077" cy="945646"/>
          </a:xfrm>
          <a:prstGeom prst="rect">
            <a:avLst/>
          </a:prstGeom>
        </p:spPr>
        <p:txBody>
          <a:bodyPr lIns="0" tIns="0" rIns="0" bIns="0" rtlCol="0" anchor="t">
            <a:spAutoFit/>
          </a:bodyPr>
          <a:lstStyle/>
          <a:p>
            <a:pPr marL="0" lvl="0" indent="0" algn="l">
              <a:lnSpc>
                <a:spcPts val="7749"/>
              </a:lnSpc>
              <a:spcBef>
                <a:spcPct val="0"/>
              </a:spcBef>
            </a:pPr>
            <a:r>
              <a:rPr lang="en-US" sz="5535">
                <a:solidFill>
                  <a:srgbClr val="FFFFFF"/>
                </a:solidFill>
                <a:latin typeface="Lexend Deca"/>
                <a:ea typeface="Lexend Deca"/>
                <a:cs typeface="Lexend Deca"/>
                <a:sym typeface="Lexend Deca"/>
              </a:rPr>
              <a:t>INTRODUCTION</a:t>
            </a:r>
          </a:p>
        </p:txBody>
      </p:sp>
      <p:sp>
        <p:nvSpPr>
          <p:cNvPr id="7" name="TextBox 7"/>
          <p:cNvSpPr txBox="1"/>
          <p:nvPr/>
        </p:nvSpPr>
        <p:spPr>
          <a:xfrm>
            <a:off x="2620695" y="3031365"/>
            <a:ext cx="3856305" cy="2983260"/>
          </a:xfrm>
          <a:prstGeom prst="rect">
            <a:avLst/>
          </a:prstGeom>
        </p:spPr>
        <p:txBody>
          <a:bodyPr wrap="square" lIns="0" tIns="0" rIns="0" bIns="0" rtlCol="0" anchor="t">
            <a:spAutoFit/>
          </a:bodyPr>
          <a:lstStyle/>
          <a:p>
            <a:pPr algn="ctr">
              <a:lnSpc>
                <a:spcPts val="24464"/>
              </a:lnSpc>
            </a:pPr>
            <a:r>
              <a:rPr lang="en-US" sz="17474" b="1" dirty="0">
                <a:solidFill>
                  <a:srgbClr val="FFFFFF"/>
                </a:solidFill>
                <a:latin typeface="Canva Sans Bold"/>
                <a:ea typeface="Canva Sans Bold"/>
                <a:cs typeface="Canva Sans Bold"/>
                <a:sym typeface="Canva Sans Bold"/>
              </a:rPr>
              <a:t>01</a:t>
            </a:r>
          </a:p>
        </p:txBody>
      </p:sp>
      <p:sp>
        <p:nvSpPr>
          <p:cNvPr id="11" name="Slide Number Placeholder 10">
            <a:extLst>
              <a:ext uri="{FF2B5EF4-FFF2-40B4-BE49-F238E27FC236}">
                <a16:creationId xmlns:a16="http://schemas.microsoft.com/office/drawing/2014/main" id="{4D088992-4B3E-5F22-4C85-E20221B06F03}"/>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grpSp>
        <p:nvGrpSpPr>
          <p:cNvPr id="2" name="Group 2"/>
          <p:cNvGrpSpPr/>
          <p:nvPr/>
        </p:nvGrpSpPr>
        <p:grpSpPr>
          <a:xfrm>
            <a:off x="12981443" y="1735240"/>
            <a:ext cx="5018361" cy="6504905"/>
            <a:chOff x="0" y="38100"/>
            <a:chExt cx="812800" cy="1056222"/>
          </a:xfrm>
        </p:grpSpPr>
        <p:sp>
          <p:nvSpPr>
            <p:cNvPr id="3" name="Freeform 3"/>
            <p:cNvSpPr/>
            <p:nvPr/>
          </p:nvSpPr>
          <p:spPr>
            <a:xfrm>
              <a:off x="0" y="28152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A80"/>
            </a:solidFill>
          </p:spPr>
          <p:txBody>
            <a:bodyPr/>
            <a:lstStyle/>
            <a:p>
              <a:endParaRPr lang="en-US" dirty="0"/>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464535" y="4695237"/>
            <a:ext cx="7032892" cy="5591763"/>
          </a:xfrm>
          <a:custGeom>
            <a:avLst/>
            <a:gdLst/>
            <a:ahLst/>
            <a:cxnLst/>
            <a:rect l="l" t="t" r="r" b="b"/>
            <a:pathLst>
              <a:path w="8726588" h="7220964">
                <a:moveTo>
                  <a:pt x="0" y="0"/>
                </a:moveTo>
                <a:lnTo>
                  <a:pt x="8726587" y="0"/>
                </a:lnTo>
                <a:lnTo>
                  <a:pt x="8726587" y="7220964"/>
                </a:lnTo>
                <a:lnTo>
                  <a:pt x="0" y="7220964"/>
                </a:lnTo>
                <a:lnTo>
                  <a:pt x="0" y="0"/>
                </a:lnTo>
                <a:close/>
              </a:path>
            </a:pathLst>
          </a:custGeom>
          <a:blipFill>
            <a:blip r:embed="rId2"/>
            <a:stretch>
              <a:fillRect l="-22544" r="-1653"/>
            </a:stretch>
          </a:blipFill>
        </p:spPr>
        <p:txBody>
          <a:bodyPr/>
          <a:lstStyle/>
          <a:p>
            <a:endParaRPr lang="en-US"/>
          </a:p>
        </p:txBody>
      </p:sp>
      <p:sp>
        <p:nvSpPr>
          <p:cNvPr id="6" name="Freeform 6"/>
          <p:cNvSpPr/>
          <p:nvPr/>
        </p:nvSpPr>
        <p:spPr>
          <a:xfrm>
            <a:off x="4342895" y="7639231"/>
            <a:ext cx="2507786" cy="2507786"/>
          </a:xfrm>
          <a:custGeom>
            <a:avLst/>
            <a:gdLst/>
            <a:ahLst/>
            <a:cxnLst/>
            <a:rect l="l" t="t" r="r" b="b"/>
            <a:pathLst>
              <a:path w="2507786" h="2507786">
                <a:moveTo>
                  <a:pt x="0" y="0"/>
                </a:moveTo>
                <a:lnTo>
                  <a:pt x="2507786" y="0"/>
                </a:lnTo>
                <a:lnTo>
                  <a:pt x="2507786" y="2507786"/>
                </a:lnTo>
                <a:lnTo>
                  <a:pt x="0" y="2507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773400" y="2548497"/>
            <a:ext cx="1416318" cy="1416318"/>
          </a:xfrm>
          <a:custGeom>
            <a:avLst/>
            <a:gdLst/>
            <a:ahLst/>
            <a:cxnLst/>
            <a:rect l="l" t="t" r="r" b="b"/>
            <a:pathLst>
              <a:path w="1416318" h="1416318">
                <a:moveTo>
                  <a:pt x="0" y="0"/>
                </a:moveTo>
                <a:lnTo>
                  <a:pt x="1416318" y="0"/>
                </a:lnTo>
                <a:lnTo>
                  <a:pt x="1416318" y="1416319"/>
                </a:lnTo>
                <a:lnTo>
                  <a:pt x="0" y="141631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9" name="TextBox 9"/>
          <p:cNvSpPr txBox="1"/>
          <p:nvPr/>
        </p:nvSpPr>
        <p:spPr>
          <a:xfrm>
            <a:off x="3810000" y="503060"/>
            <a:ext cx="10171364" cy="866969"/>
          </a:xfrm>
          <a:prstGeom prst="rect">
            <a:avLst/>
          </a:prstGeom>
        </p:spPr>
        <p:txBody>
          <a:bodyPr lIns="0" tIns="0" rIns="0" bIns="0" rtlCol="0" anchor="t">
            <a:spAutoFit/>
          </a:bodyPr>
          <a:lstStyle/>
          <a:p>
            <a:pPr marL="0" lvl="0" indent="0" algn="ctr">
              <a:lnSpc>
                <a:spcPts val="7049"/>
              </a:lnSpc>
              <a:spcBef>
                <a:spcPct val="0"/>
              </a:spcBef>
            </a:pPr>
            <a:r>
              <a:rPr lang="en-US" sz="5035" dirty="0">
                <a:solidFill>
                  <a:srgbClr val="3D5A80"/>
                </a:solidFill>
                <a:latin typeface="League Spartan"/>
                <a:ea typeface="League Spartan"/>
                <a:cs typeface="League Spartan"/>
                <a:sym typeface="League Spartan"/>
              </a:rPr>
              <a:t>Elder Monitoring: A Vital Need</a:t>
            </a:r>
          </a:p>
        </p:txBody>
      </p:sp>
      <p:sp>
        <p:nvSpPr>
          <p:cNvPr id="10" name="TextBox 10"/>
          <p:cNvSpPr txBox="1"/>
          <p:nvPr/>
        </p:nvSpPr>
        <p:spPr>
          <a:xfrm>
            <a:off x="1046951" y="1943100"/>
            <a:ext cx="11553029" cy="11865043"/>
          </a:xfrm>
          <a:prstGeom prst="rect">
            <a:avLst/>
          </a:prstGeom>
        </p:spPr>
        <p:txBody>
          <a:bodyPr wrap="square" lIns="0" tIns="0" rIns="0" bIns="0" rtlCol="0" anchor="t">
            <a:spAutoFit/>
          </a:bodyPr>
          <a:lstStyle/>
          <a:p>
            <a:pPr algn="just">
              <a:lnSpc>
                <a:spcPts val="4606"/>
              </a:lnSpc>
            </a:pPr>
            <a:endParaRPr lang="en-US" sz="2800" dirty="0">
              <a:solidFill>
                <a:srgbClr val="000000"/>
              </a:solidFill>
              <a:latin typeface="Lexend Deca" panose="020B0604020202020204" charset="0"/>
              <a:ea typeface="Lexend Deca"/>
              <a:cs typeface="Lexend Deca" panose="020B0604020202020204" charset="0"/>
              <a:sym typeface="Lexend Deca"/>
            </a:endParaRPr>
          </a:p>
          <a:p>
            <a:pPr marL="571500" indent="-571500" algn="just">
              <a:buFont typeface="Wingdings" panose="05000000000000000000" pitchFamily="2" charset="2"/>
              <a:buChar char="q"/>
            </a:pPr>
            <a:r>
              <a:rPr lang="en-US" sz="3200" b="1" dirty="0">
                <a:latin typeface="Lexend Deca" panose="020B0604020202020204" charset="0"/>
                <a:cs typeface="Lexend Deca" panose="020B0604020202020204" charset="0"/>
              </a:rPr>
              <a:t>Rapidly Aging Population</a:t>
            </a:r>
            <a:endParaRPr lang="en-US" sz="3200" dirty="0">
              <a:latin typeface="Lexend Deca" panose="020B0604020202020204" charset="0"/>
              <a:cs typeface="Lexend Deca" panose="020B0604020202020204" charset="0"/>
            </a:endParaRPr>
          </a:p>
          <a:p>
            <a:pPr algn="just"/>
            <a:r>
              <a:rPr lang="en-US" sz="2800" dirty="0">
                <a:latin typeface="Lexend Deca" panose="020B0604020202020204" charset="0"/>
                <a:cs typeface="Lexend Deca" panose="020B0604020202020204" charset="0"/>
              </a:rPr>
              <a:t>By 2070, the global elderly population (65+) is projected to reach 2.2 billion, up from 1 billion in 2020 [1]. </a:t>
            </a:r>
          </a:p>
          <a:p>
            <a:pPr algn="just"/>
            <a:endParaRPr lang="en-US" sz="2800" dirty="0">
              <a:latin typeface="Lexend Deca" panose="020B0604020202020204" charset="0"/>
              <a:cs typeface="Lexend Deca" panose="020B0604020202020204" charset="0"/>
            </a:endParaRPr>
          </a:p>
          <a:p>
            <a:pPr marL="571500" indent="-571500" algn="just">
              <a:buFont typeface="Wingdings" panose="05000000000000000000" pitchFamily="2" charset="2"/>
              <a:buChar char="q"/>
            </a:pPr>
            <a:r>
              <a:rPr lang="en-US" sz="3200" b="1" dirty="0">
                <a:latin typeface="Lexend Deca" panose="020B0604020202020204" charset="0"/>
                <a:cs typeface="Lexend Deca" panose="020B0604020202020204" charset="0"/>
              </a:rPr>
              <a:t>High Risk of Falls</a:t>
            </a:r>
            <a:endParaRPr lang="en-US" sz="3200" dirty="0">
              <a:latin typeface="Lexend Deca" panose="020B0604020202020204" charset="0"/>
              <a:cs typeface="Lexend Deca" panose="020B0604020202020204" charset="0"/>
            </a:endParaRPr>
          </a:p>
          <a:p>
            <a:pPr algn="just"/>
            <a:r>
              <a:rPr lang="en-US" sz="2800" dirty="0">
                <a:latin typeface="Lexend Deca" panose="020B0604020202020204" charset="0"/>
                <a:cs typeface="Lexend Deca" panose="020B0604020202020204" charset="0"/>
              </a:rPr>
              <a:t>1 in 4 adults aged 65+ falls each year. Falls are the leading cause of fatal and non-fatal injuries among older adults [2]. </a:t>
            </a:r>
          </a:p>
          <a:p>
            <a:pPr algn="just"/>
            <a:endParaRPr lang="en-US" sz="2800" dirty="0">
              <a:latin typeface="Lexend Deca" panose="020B0604020202020204" charset="0"/>
              <a:cs typeface="Lexend Deca" panose="020B0604020202020204" charset="0"/>
            </a:endParaRPr>
          </a:p>
          <a:p>
            <a:pPr marL="571500" indent="-571500" algn="just">
              <a:buFont typeface="Wingdings" panose="05000000000000000000" pitchFamily="2" charset="2"/>
              <a:buChar char="q"/>
            </a:pPr>
            <a:r>
              <a:rPr lang="en-US" sz="3200" b="1" dirty="0">
                <a:latin typeface="Lexend Deca" panose="020B0604020202020204" charset="0"/>
                <a:cs typeface="Lexend Deca" panose="020B0604020202020204" charset="0"/>
              </a:rPr>
              <a:t>Chronic Health Conditions Are Common</a:t>
            </a:r>
            <a:endParaRPr lang="en-US" sz="3200" dirty="0">
              <a:latin typeface="Lexend Deca" panose="020B0604020202020204" charset="0"/>
              <a:cs typeface="Lexend Deca" panose="020B0604020202020204" charset="0"/>
            </a:endParaRPr>
          </a:p>
          <a:p>
            <a:pPr algn="just"/>
            <a:r>
              <a:rPr lang="en-US" sz="2800" b="1" dirty="0">
                <a:latin typeface="Lexend Deca" panose="020B0604020202020204" charset="0"/>
                <a:cs typeface="Lexend Deca" panose="020B0604020202020204" charset="0"/>
              </a:rPr>
              <a:t>95%</a:t>
            </a:r>
            <a:r>
              <a:rPr lang="en-US" sz="2800" dirty="0">
                <a:latin typeface="Lexend Deca" panose="020B0604020202020204" charset="0"/>
                <a:cs typeface="Lexend Deca" panose="020B0604020202020204" charset="0"/>
              </a:rPr>
              <a:t> of adults aged 60+ have at least one chronic illness. </a:t>
            </a:r>
            <a:r>
              <a:rPr lang="en-US" sz="2800" b="1" dirty="0">
                <a:latin typeface="Lexend Deca" panose="020B0604020202020204" charset="0"/>
                <a:cs typeface="Lexend Deca" panose="020B0604020202020204" charset="0"/>
              </a:rPr>
              <a:t>80%</a:t>
            </a:r>
            <a:r>
              <a:rPr lang="en-US" sz="2800" dirty="0">
                <a:latin typeface="Lexend Deca" panose="020B0604020202020204" charset="0"/>
                <a:cs typeface="Lexend Deca" panose="020B0604020202020204" charset="0"/>
              </a:rPr>
              <a:t> have two or more chronic conditions [3]. </a:t>
            </a:r>
          </a:p>
          <a:p>
            <a:pPr algn="just"/>
            <a:endParaRPr lang="en-US" sz="2800" dirty="0">
              <a:latin typeface="Lexend Deca" panose="020B0604020202020204" charset="0"/>
              <a:cs typeface="Lexend Deca" panose="020B0604020202020204" charset="0"/>
            </a:endParaRPr>
          </a:p>
          <a:p>
            <a:pPr marL="457200" indent="-457200" algn="just">
              <a:buFont typeface="Wingdings" panose="05000000000000000000" pitchFamily="2" charset="2"/>
              <a:buChar char="q"/>
            </a:pPr>
            <a:r>
              <a:rPr lang="en-US" sz="3200" b="1" dirty="0">
                <a:latin typeface="Lexend Deca" panose="020B0604020202020204" charset="0"/>
                <a:cs typeface="Lexend Deca" panose="020B0604020202020204" charset="0"/>
              </a:rPr>
              <a:t>Cognitive Decline and Dementia</a:t>
            </a:r>
            <a:endParaRPr lang="en-US" sz="3200" dirty="0">
              <a:latin typeface="Lexend Deca" panose="020B0604020202020204" charset="0"/>
              <a:cs typeface="Lexend Deca" panose="020B0604020202020204" charset="0"/>
            </a:endParaRPr>
          </a:p>
          <a:p>
            <a:pPr algn="just"/>
            <a:r>
              <a:rPr lang="en-US" sz="2800" dirty="0">
                <a:latin typeface="Lexend Deca" panose="020B0604020202020204" charset="0"/>
                <a:cs typeface="Lexend Deca" panose="020B0604020202020204" charset="0"/>
              </a:rPr>
              <a:t>Increases risk of wandering, confusion, and unsafe behaviors [4]. </a:t>
            </a:r>
          </a:p>
          <a:p>
            <a:pPr algn="just"/>
            <a:endParaRPr lang="en-US" sz="2800" dirty="0">
              <a:latin typeface="Lexend Deca" panose="020B0604020202020204" charset="0"/>
              <a:cs typeface="Lexend Deca" panose="020B0604020202020204" charset="0"/>
            </a:endParaRPr>
          </a:p>
          <a:p>
            <a:pPr algn="just"/>
            <a:endParaRPr lang="en-US" sz="2800" dirty="0">
              <a:latin typeface="Lexend Deca" panose="020B0604020202020204" charset="0"/>
              <a:cs typeface="Lexend Deca" panose="020B0604020202020204" charset="0"/>
            </a:endParaRPr>
          </a:p>
          <a:p>
            <a:pPr algn="just"/>
            <a:endParaRPr lang="en-US" sz="2800" dirty="0">
              <a:latin typeface="Lexend Deca" panose="020B0604020202020204" charset="0"/>
              <a:cs typeface="Lexend Deca" panose="020B0604020202020204" charset="0"/>
            </a:endParaRPr>
          </a:p>
          <a:p>
            <a:pPr algn="just"/>
            <a:endParaRPr lang="en-US" sz="2800" dirty="0">
              <a:latin typeface="Lexend Deca" panose="020B0604020202020204" charset="0"/>
              <a:cs typeface="Lexend Deca" panose="020B0604020202020204" charset="0"/>
            </a:endParaRPr>
          </a:p>
          <a:p>
            <a:pPr algn="just">
              <a:lnSpc>
                <a:spcPts val="4606"/>
              </a:lnSpc>
            </a:pPr>
            <a:endParaRPr lang="en-US" sz="2800" dirty="0">
              <a:solidFill>
                <a:srgbClr val="000000"/>
              </a:solidFill>
              <a:latin typeface="Lexend Deca" panose="020B0604020202020204" charset="0"/>
              <a:ea typeface="Lexend Deca"/>
              <a:cs typeface="Lexend Deca" panose="020B0604020202020204" charset="0"/>
              <a:sym typeface="Lexend Deca"/>
            </a:endParaRPr>
          </a:p>
          <a:p>
            <a:pPr algn="just"/>
            <a:endParaRPr lang="en-US" sz="2800" dirty="0">
              <a:latin typeface="Lexend Deca" panose="020B0604020202020204" charset="0"/>
              <a:cs typeface="Lexend Deca" panose="020B0604020202020204" charset="0"/>
            </a:endParaRPr>
          </a:p>
          <a:p>
            <a:pPr algn="just"/>
            <a:endParaRPr lang="en-US" sz="2400" dirty="0">
              <a:latin typeface="Lexend Deca" panose="020B0604020202020204" charset="0"/>
              <a:cs typeface="Lexend Deca" panose="020B0604020202020204" charset="0"/>
            </a:endParaRPr>
          </a:p>
          <a:p>
            <a:pPr algn="just"/>
            <a:endParaRPr lang="en-US" sz="2400" dirty="0">
              <a:latin typeface="Lexend Deca" panose="020B0604020202020204" charset="0"/>
              <a:cs typeface="Lexend Deca" panose="020B0604020202020204" charset="0"/>
            </a:endParaRPr>
          </a:p>
          <a:p>
            <a:pPr algn="just"/>
            <a:endParaRPr lang="en-US" sz="2400" dirty="0">
              <a:latin typeface="Lexend Deca" panose="020B0604020202020204" charset="0"/>
              <a:cs typeface="Lexend Deca" panose="020B0604020202020204" charset="0"/>
            </a:endParaRPr>
          </a:p>
          <a:p>
            <a:pPr algn="just"/>
            <a:endParaRPr lang="en-US" sz="2400" dirty="0">
              <a:latin typeface="Lexend Deca" panose="020B0604020202020204" charset="0"/>
              <a:cs typeface="Lexend Deca" panose="020B0604020202020204" charset="0"/>
            </a:endParaRPr>
          </a:p>
          <a:p>
            <a:pPr algn="just">
              <a:lnSpc>
                <a:spcPts val="4606"/>
              </a:lnSpc>
            </a:pPr>
            <a:endParaRPr lang="en-US" sz="2400" dirty="0">
              <a:solidFill>
                <a:srgbClr val="000000"/>
              </a:solidFill>
              <a:latin typeface="Lexend Deca" panose="020B0604020202020204" charset="0"/>
              <a:ea typeface="Lexend Deca"/>
              <a:cs typeface="Lexend Deca" panose="020B0604020202020204" charset="0"/>
              <a:sym typeface="Lexend Deca"/>
            </a:endParaRPr>
          </a:p>
        </p:txBody>
      </p:sp>
      <p:sp>
        <p:nvSpPr>
          <p:cNvPr id="14" name="Slide Number Placeholder 13">
            <a:extLst>
              <a:ext uri="{FF2B5EF4-FFF2-40B4-BE49-F238E27FC236}">
                <a16:creationId xmlns:a16="http://schemas.microsoft.com/office/drawing/2014/main" id="{08500A57-013D-040D-B20A-992DE0F31F0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grpSp>
        <p:nvGrpSpPr>
          <p:cNvPr id="2" name="Group 2"/>
          <p:cNvGrpSpPr/>
          <p:nvPr/>
        </p:nvGrpSpPr>
        <p:grpSpPr>
          <a:xfrm>
            <a:off x="1374103" y="2617581"/>
            <a:ext cx="7503688" cy="3086100"/>
            <a:chOff x="0" y="0"/>
            <a:chExt cx="1976280" cy="812800"/>
          </a:xfrm>
        </p:grpSpPr>
        <p:sp>
          <p:nvSpPr>
            <p:cNvPr id="3" name="Freeform 3"/>
            <p:cNvSpPr/>
            <p:nvPr/>
          </p:nvSpPr>
          <p:spPr>
            <a:xfrm>
              <a:off x="0" y="0"/>
              <a:ext cx="1976280" cy="812800"/>
            </a:xfrm>
            <a:custGeom>
              <a:avLst/>
              <a:gdLst/>
              <a:ahLst/>
              <a:cxnLst/>
              <a:rect l="l" t="t" r="r" b="b"/>
              <a:pathLst>
                <a:path w="1976280" h="812800">
                  <a:moveTo>
                    <a:pt x="52619" y="0"/>
                  </a:moveTo>
                  <a:lnTo>
                    <a:pt x="1923661" y="0"/>
                  </a:lnTo>
                  <a:cubicBezTo>
                    <a:pt x="1952722" y="0"/>
                    <a:pt x="1976280" y="23558"/>
                    <a:pt x="1976280" y="52619"/>
                  </a:cubicBezTo>
                  <a:lnTo>
                    <a:pt x="1976280" y="760181"/>
                  </a:lnTo>
                  <a:cubicBezTo>
                    <a:pt x="1976280" y="774136"/>
                    <a:pt x="1970736" y="787520"/>
                    <a:pt x="1960868" y="797388"/>
                  </a:cubicBezTo>
                  <a:cubicBezTo>
                    <a:pt x="1951000" y="807256"/>
                    <a:pt x="1937616" y="812800"/>
                    <a:pt x="1923661" y="812800"/>
                  </a:cubicBezTo>
                  <a:lnTo>
                    <a:pt x="52619" y="812800"/>
                  </a:lnTo>
                  <a:cubicBezTo>
                    <a:pt x="38664" y="812800"/>
                    <a:pt x="25280" y="807256"/>
                    <a:pt x="15412" y="797388"/>
                  </a:cubicBezTo>
                  <a:cubicBezTo>
                    <a:pt x="5544" y="787520"/>
                    <a:pt x="0" y="774136"/>
                    <a:pt x="0" y="760181"/>
                  </a:cubicBezTo>
                  <a:lnTo>
                    <a:pt x="0" y="52619"/>
                  </a:lnTo>
                  <a:cubicBezTo>
                    <a:pt x="0" y="38664"/>
                    <a:pt x="5544" y="25280"/>
                    <a:pt x="15412" y="15412"/>
                  </a:cubicBezTo>
                  <a:cubicBezTo>
                    <a:pt x="25280" y="5544"/>
                    <a:pt x="38664" y="0"/>
                    <a:pt x="52619" y="0"/>
                  </a:cubicBezTo>
                  <a:close/>
                </a:path>
              </a:pathLst>
            </a:custGeom>
            <a:solidFill>
              <a:srgbClr val="86B0C8"/>
            </a:solidFill>
          </p:spPr>
          <p:txBody>
            <a:bodyPr/>
            <a:lstStyle/>
            <a:p>
              <a:endParaRPr lang="en-US"/>
            </a:p>
          </p:txBody>
        </p:sp>
        <p:sp>
          <p:nvSpPr>
            <p:cNvPr id="4" name="TextBox 4"/>
            <p:cNvSpPr txBox="1"/>
            <p:nvPr/>
          </p:nvSpPr>
          <p:spPr>
            <a:xfrm>
              <a:off x="0" y="-38100"/>
              <a:ext cx="197628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1540" y="6139181"/>
            <a:ext cx="7503688" cy="3086100"/>
            <a:chOff x="0" y="0"/>
            <a:chExt cx="1976280" cy="812800"/>
          </a:xfrm>
        </p:grpSpPr>
        <p:sp>
          <p:nvSpPr>
            <p:cNvPr id="6" name="Freeform 6"/>
            <p:cNvSpPr/>
            <p:nvPr/>
          </p:nvSpPr>
          <p:spPr>
            <a:xfrm>
              <a:off x="0" y="0"/>
              <a:ext cx="1976280" cy="812800"/>
            </a:xfrm>
            <a:custGeom>
              <a:avLst/>
              <a:gdLst/>
              <a:ahLst/>
              <a:cxnLst/>
              <a:rect l="l" t="t" r="r" b="b"/>
              <a:pathLst>
                <a:path w="1976280" h="812800">
                  <a:moveTo>
                    <a:pt x="52619" y="0"/>
                  </a:moveTo>
                  <a:lnTo>
                    <a:pt x="1923661" y="0"/>
                  </a:lnTo>
                  <a:cubicBezTo>
                    <a:pt x="1952722" y="0"/>
                    <a:pt x="1976280" y="23558"/>
                    <a:pt x="1976280" y="52619"/>
                  </a:cubicBezTo>
                  <a:lnTo>
                    <a:pt x="1976280" y="760181"/>
                  </a:lnTo>
                  <a:cubicBezTo>
                    <a:pt x="1976280" y="774136"/>
                    <a:pt x="1970736" y="787520"/>
                    <a:pt x="1960868" y="797388"/>
                  </a:cubicBezTo>
                  <a:cubicBezTo>
                    <a:pt x="1951000" y="807256"/>
                    <a:pt x="1937616" y="812800"/>
                    <a:pt x="1923661" y="812800"/>
                  </a:cubicBezTo>
                  <a:lnTo>
                    <a:pt x="52619" y="812800"/>
                  </a:lnTo>
                  <a:cubicBezTo>
                    <a:pt x="38664" y="812800"/>
                    <a:pt x="25280" y="807256"/>
                    <a:pt x="15412" y="797388"/>
                  </a:cubicBezTo>
                  <a:cubicBezTo>
                    <a:pt x="5544" y="787520"/>
                    <a:pt x="0" y="774136"/>
                    <a:pt x="0" y="760181"/>
                  </a:cubicBezTo>
                  <a:lnTo>
                    <a:pt x="0" y="52619"/>
                  </a:lnTo>
                  <a:cubicBezTo>
                    <a:pt x="0" y="38664"/>
                    <a:pt x="5544" y="25280"/>
                    <a:pt x="15412" y="15412"/>
                  </a:cubicBezTo>
                  <a:cubicBezTo>
                    <a:pt x="25280" y="5544"/>
                    <a:pt x="38664" y="0"/>
                    <a:pt x="52619" y="0"/>
                  </a:cubicBezTo>
                  <a:close/>
                </a:path>
              </a:pathLst>
            </a:custGeom>
            <a:solidFill>
              <a:srgbClr val="86B0C8"/>
            </a:solidFill>
          </p:spPr>
          <p:txBody>
            <a:bodyPr/>
            <a:lstStyle/>
            <a:p>
              <a:endParaRPr lang="en-US"/>
            </a:p>
          </p:txBody>
        </p:sp>
        <p:sp>
          <p:nvSpPr>
            <p:cNvPr id="7" name="TextBox 7"/>
            <p:cNvSpPr txBox="1"/>
            <p:nvPr/>
          </p:nvSpPr>
          <p:spPr>
            <a:xfrm>
              <a:off x="0" y="-38100"/>
              <a:ext cx="197628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502772" y="6139181"/>
            <a:ext cx="7503688" cy="3086100"/>
            <a:chOff x="0" y="0"/>
            <a:chExt cx="1976280" cy="812800"/>
          </a:xfrm>
        </p:grpSpPr>
        <p:sp>
          <p:nvSpPr>
            <p:cNvPr id="9" name="Freeform 9"/>
            <p:cNvSpPr/>
            <p:nvPr/>
          </p:nvSpPr>
          <p:spPr>
            <a:xfrm>
              <a:off x="0" y="0"/>
              <a:ext cx="1976280" cy="812800"/>
            </a:xfrm>
            <a:custGeom>
              <a:avLst/>
              <a:gdLst/>
              <a:ahLst/>
              <a:cxnLst/>
              <a:rect l="l" t="t" r="r" b="b"/>
              <a:pathLst>
                <a:path w="1976280" h="812800">
                  <a:moveTo>
                    <a:pt x="52619" y="0"/>
                  </a:moveTo>
                  <a:lnTo>
                    <a:pt x="1923661" y="0"/>
                  </a:lnTo>
                  <a:cubicBezTo>
                    <a:pt x="1952722" y="0"/>
                    <a:pt x="1976280" y="23558"/>
                    <a:pt x="1976280" y="52619"/>
                  </a:cubicBezTo>
                  <a:lnTo>
                    <a:pt x="1976280" y="760181"/>
                  </a:lnTo>
                  <a:cubicBezTo>
                    <a:pt x="1976280" y="774136"/>
                    <a:pt x="1970736" y="787520"/>
                    <a:pt x="1960868" y="797388"/>
                  </a:cubicBezTo>
                  <a:cubicBezTo>
                    <a:pt x="1951000" y="807256"/>
                    <a:pt x="1937616" y="812800"/>
                    <a:pt x="1923661" y="812800"/>
                  </a:cubicBezTo>
                  <a:lnTo>
                    <a:pt x="52619" y="812800"/>
                  </a:lnTo>
                  <a:cubicBezTo>
                    <a:pt x="38664" y="812800"/>
                    <a:pt x="25280" y="807256"/>
                    <a:pt x="15412" y="797388"/>
                  </a:cubicBezTo>
                  <a:cubicBezTo>
                    <a:pt x="5544" y="787520"/>
                    <a:pt x="0" y="774136"/>
                    <a:pt x="0" y="760181"/>
                  </a:cubicBezTo>
                  <a:lnTo>
                    <a:pt x="0" y="52619"/>
                  </a:lnTo>
                  <a:cubicBezTo>
                    <a:pt x="0" y="38664"/>
                    <a:pt x="5544" y="25280"/>
                    <a:pt x="15412" y="15412"/>
                  </a:cubicBezTo>
                  <a:cubicBezTo>
                    <a:pt x="25280" y="5544"/>
                    <a:pt x="38664" y="0"/>
                    <a:pt x="52619" y="0"/>
                  </a:cubicBezTo>
                  <a:close/>
                </a:path>
              </a:pathLst>
            </a:custGeom>
            <a:solidFill>
              <a:srgbClr val="86B0C8"/>
            </a:solidFill>
          </p:spPr>
          <p:txBody>
            <a:bodyPr/>
            <a:lstStyle/>
            <a:p>
              <a:endParaRPr lang="en-US"/>
            </a:p>
          </p:txBody>
        </p:sp>
        <p:sp>
          <p:nvSpPr>
            <p:cNvPr id="10" name="TextBox 10"/>
            <p:cNvSpPr txBox="1"/>
            <p:nvPr/>
          </p:nvSpPr>
          <p:spPr>
            <a:xfrm>
              <a:off x="0" y="-38100"/>
              <a:ext cx="197628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502772" y="2571537"/>
            <a:ext cx="7503688" cy="3086100"/>
            <a:chOff x="0" y="0"/>
            <a:chExt cx="1976280" cy="812800"/>
          </a:xfrm>
        </p:grpSpPr>
        <p:sp>
          <p:nvSpPr>
            <p:cNvPr id="12" name="Freeform 12"/>
            <p:cNvSpPr/>
            <p:nvPr/>
          </p:nvSpPr>
          <p:spPr>
            <a:xfrm>
              <a:off x="0" y="0"/>
              <a:ext cx="1976280" cy="812800"/>
            </a:xfrm>
            <a:custGeom>
              <a:avLst/>
              <a:gdLst/>
              <a:ahLst/>
              <a:cxnLst/>
              <a:rect l="l" t="t" r="r" b="b"/>
              <a:pathLst>
                <a:path w="1976280" h="812800">
                  <a:moveTo>
                    <a:pt x="52619" y="0"/>
                  </a:moveTo>
                  <a:lnTo>
                    <a:pt x="1923661" y="0"/>
                  </a:lnTo>
                  <a:cubicBezTo>
                    <a:pt x="1952722" y="0"/>
                    <a:pt x="1976280" y="23558"/>
                    <a:pt x="1976280" y="52619"/>
                  </a:cubicBezTo>
                  <a:lnTo>
                    <a:pt x="1976280" y="760181"/>
                  </a:lnTo>
                  <a:cubicBezTo>
                    <a:pt x="1976280" y="774136"/>
                    <a:pt x="1970736" y="787520"/>
                    <a:pt x="1960868" y="797388"/>
                  </a:cubicBezTo>
                  <a:cubicBezTo>
                    <a:pt x="1951000" y="807256"/>
                    <a:pt x="1937616" y="812800"/>
                    <a:pt x="1923661" y="812800"/>
                  </a:cubicBezTo>
                  <a:lnTo>
                    <a:pt x="52619" y="812800"/>
                  </a:lnTo>
                  <a:cubicBezTo>
                    <a:pt x="38664" y="812800"/>
                    <a:pt x="25280" y="807256"/>
                    <a:pt x="15412" y="797388"/>
                  </a:cubicBezTo>
                  <a:cubicBezTo>
                    <a:pt x="5544" y="787520"/>
                    <a:pt x="0" y="774136"/>
                    <a:pt x="0" y="760181"/>
                  </a:cubicBezTo>
                  <a:lnTo>
                    <a:pt x="0" y="52619"/>
                  </a:lnTo>
                  <a:cubicBezTo>
                    <a:pt x="0" y="38664"/>
                    <a:pt x="5544" y="25280"/>
                    <a:pt x="15412" y="15412"/>
                  </a:cubicBezTo>
                  <a:cubicBezTo>
                    <a:pt x="25280" y="5544"/>
                    <a:pt x="38664" y="0"/>
                    <a:pt x="52619" y="0"/>
                  </a:cubicBezTo>
                  <a:close/>
                </a:path>
              </a:pathLst>
            </a:custGeom>
            <a:solidFill>
              <a:srgbClr val="86B0C8"/>
            </a:solidFill>
          </p:spPr>
          <p:txBody>
            <a:bodyPr/>
            <a:lstStyle/>
            <a:p>
              <a:endParaRPr lang="en-US"/>
            </a:p>
          </p:txBody>
        </p:sp>
        <p:sp>
          <p:nvSpPr>
            <p:cNvPr id="13" name="TextBox 13"/>
            <p:cNvSpPr txBox="1"/>
            <p:nvPr/>
          </p:nvSpPr>
          <p:spPr>
            <a:xfrm>
              <a:off x="0" y="-38100"/>
              <a:ext cx="197628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68125" y="2077223"/>
            <a:ext cx="1011956" cy="1011956"/>
          </a:xfrm>
          <a:custGeom>
            <a:avLst/>
            <a:gdLst/>
            <a:ahLst/>
            <a:cxnLst/>
            <a:rect l="l" t="t" r="r" b="b"/>
            <a:pathLst>
              <a:path w="1011956" h="1011956">
                <a:moveTo>
                  <a:pt x="0" y="0"/>
                </a:moveTo>
                <a:lnTo>
                  <a:pt x="1011957" y="0"/>
                </a:lnTo>
                <a:lnTo>
                  <a:pt x="1011957" y="1011957"/>
                </a:lnTo>
                <a:lnTo>
                  <a:pt x="0" y="1011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6259001" y="735793"/>
            <a:ext cx="1494919" cy="1494919"/>
          </a:xfrm>
          <a:custGeom>
            <a:avLst/>
            <a:gdLst/>
            <a:ahLst/>
            <a:cxnLst/>
            <a:rect l="l" t="t" r="r" b="b"/>
            <a:pathLst>
              <a:path w="1494919" h="1494919">
                <a:moveTo>
                  <a:pt x="0" y="0"/>
                </a:moveTo>
                <a:lnTo>
                  <a:pt x="1494919" y="0"/>
                </a:lnTo>
                <a:lnTo>
                  <a:pt x="1494919" y="1494919"/>
                </a:lnTo>
                <a:lnTo>
                  <a:pt x="0" y="149491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12995812" y="9711056"/>
            <a:ext cx="3830919" cy="181098"/>
          </a:xfrm>
          <a:custGeom>
            <a:avLst/>
            <a:gdLst/>
            <a:ahLst/>
            <a:cxnLst/>
            <a:rect l="l" t="t" r="r" b="b"/>
            <a:pathLst>
              <a:path w="3830919" h="181098">
                <a:moveTo>
                  <a:pt x="0" y="0"/>
                </a:moveTo>
                <a:lnTo>
                  <a:pt x="3830919" y="0"/>
                </a:lnTo>
                <a:lnTo>
                  <a:pt x="3830919" y="181098"/>
                </a:lnTo>
                <a:lnTo>
                  <a:pt x="0" y="1810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rot="5400000">
            <a:off x="1822244" y="-2584737"/>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2179579" y="956944"/>
            <a:ext cx="13928842" cy="947891"/>
          </a:xfrm>
          <a:prstGeom prst="rect">
            <a:avLst/>
          </a:prstGeom>
        </p:spPr>
        <p:txBody>
          <a:bodyPr lIns="0" tIns="0" rIns="0" bIns="0" rtlCol="0" anchor="t">
            <a:spAutoFit/>
          </a:bodyPr>
          <a:lstStyle/>
          <a:p>
            <a:pPr algn="l">
              <a:lnSpc>
                <a:spcPts val="7749"/>
              </a:lnSpc>
              <a:spcBef>
                <a:spcPct val="0"/>
              </a:spcBef>
            </a:pPr>
            <a:r>
              <a:rPr lang="en-US" sz="5535" dirty="0">
                <a:solidFill>
                  <a:srgbClr val="3D5A80"/>
                </a:solidFill>
                <a:latin typeface="Lexend Deca"/>
                <a:ea typeface="Lexend Deca"/>
                <a:cs typeface="Lexend Deca"/>
                <a:sym typeface="Lexend Deca"/>
              </a:rPr>
              <a:t>Challenges in Manual Monitoring</a:t>
            </a:r>
          </a:p>
        </p:txBody>
      </p:sp>
      <p:sp>
        <p:nvSpPr>
          <p:cNvPr id="19" name="TextBox 19"/>
          <p:cNvSpPr txBox="1"/>
          <p:nvPr/>
        </p:nvSpPr>
        <p:spPr>
          <a:xfrm>
            <a:off x="1880082" y="2758593"/>
            <a:ext cx="6905147" cy="2535237"/>
          </a:xfrm>
          <a:prstGeom prst="rect">
            <a:avLst/>
          </a:prstGeom>
        </p:spPr>
        <p:txBody>
          <a:bodyPr lIns="0" tIns="0" rIns="0" bIns="0" rtlCol="0" anchor="t">
            <a:spAutoFit/>
          </a:bodyPr>
          <a:lstStyle/>
          <a:p>
            <a:pPr algn="l">
              <a:lnSpc>
                <a:spcPts val="5269"/>
              </a:lnSpc>
            </a:pPr>
            <a:r>
              <a:rPr lang="en-US" sz="3764" b="1">
                <a:solidFill>
                  <a:srgbClr val="000000"/>
                </a:solidFill>
                <a:latin typeface="Roboto Bold"/>
                <a:ea typeface="Roboto Bold"/>
                <a:cs typeface="Roboto Bold"/>
                <a:sym typeface="Roboto Bold"/>
              </a:rPr>
              <a:t>High Workload: </a:t>
            </a:r>
          </a:p>
          <a:p>
            <a:pPr algn="l">
              <a:lnSpc>
                <a:spcPts val="4972"/>
              </a:lnSpc>
              <a:spcBef>
                <a:spcPct val="0"/>
              </a:spcBef>
            </a:pPr>
            <a:r>
              <a:rPr lang="en-US" sz="3551">
                <a:solidFill>
                  <a:srgbClr val="000000"/>
                </a:solidFill>
                <a:latin typeface="Lexend Deca"/>
                <a:ea typeface="Lexend Deca"/>
                <a:cs typeface="Lexend Deca"/>
                <a:sym typeface="Lexend Deca"/>
              </a:rPr>
              <a:t>Constantly monitoring multiple patients or individuals without automated tools.</a:t>
            </a:r>
          </a:p>
        </p:txBody>
      </p:sp>
      <p:sp>
        <p:nvSpPr>
          <p:cNvPr id="20" name="TextBox 20"/>
          <p:cNvSpPr txBox="1"/>
          <p:nvPr/>
        </p:nvSpPr>
        <p:spPr>
          <a:xfrm>
            <a:off x="9802043" y="2758593"/>
            <a:ext cx="6905147" cy="2535237"/>
          </a:xfrm>
          <a:prstGeom prst="rect">
            <a:avLst/>
          </a:prstGeom>
        </p:spPr>
        <p:txBody>
          <a:bodyPr lIns="0" tIns="0" rIns="0" bIns="0" rtlCol="0" anchor="t">
            <a:spAutoFit/>
          </a:bodyPr>
          <a:lstStyle/>
          <a:p>
            <a:pPr algn="l">
              <a:lnSpc>
                <a:spcPts val="5269"/>
              </a:lnSpc>
            </a:pPr>
            <a:r>
              <a:rPr lang="en-US" sz="3764" b="1">
                <a:solidFill>
                  <a:srgbClr val="000000"/>
                </a:solidFill>
                <a:latin typeface="Roboto Bold"/>
                <a:ea typeface="Roboto Bold"/>
                <a:cs typeface="Roboto Bold"/>
                <a:sym typeface="Roboto Bold"/>
              </a:rPr>
              <a:t>Time Consuming: </a:t>
            </a:r>
          </a:p>
          <a:p>
            <a:pPr algn="l">
              <a:lnSpc>
                <a:spcPts val="4972"/>
              </a:lnSpc>
              <a:spcBef>
                <a:spcPct val="0"/>
              </a:spcBef>
            </a:pPr>
            <a:r>
              <a:rPr lang="en-US" sz="3551">
                <a:solidFill>
                  <a:srgbClr val="000000"/>
                </a:solidFill>
                <a:latin typeface="Lexend Deca"/>
                <a:ea typeface="Lexend Deca"/>
                <a:cs typeface="Lexend Deca"/>
                <a:sym typeface="Lexend Deca"/>
              </a:rPr>
              <a:t>Regular check-ins, managing schedules, and manually tracking health parameters.</a:t>
            </a:r>
          </a:p>
        </p:txBody>
      </p:sp>
      <p:sp>
        <p:nvSpPr>
          <p:cNvPr id="21" name="TextBox 21"/>
          <p:cNvSpPr txBox="1"/>
          <p:nvPr/>
        </p:nvSpPr>
        <p:spPr>
          <a:xfrm>
            <a:off x="1580811" y="6340276"/>
            <a:ext cx="7296981" cy="2535237"/>
          </a:xfrm>
          <a:prstGeom prst="rect">
            <a:avLst/>
          </a:prstGeom>
        </p:spPr>
        <p:txBody>
          <a:bodyPr lIns="0" tIns="0" rIns="0" bIns="0" rtlCol="0" anchor="t">
            <a:spAutoFit/>
          </a:bodyPr>
          <a:lstStyle/>
          <a:p>
            <a:pPr algn="l">
              <a:lnSpc>
                <a:spcPts val="5269"/>
              </a:lnSpc>
            </a:pPr>
            <a:r>
              <a:rPr lang="en-US" sz="3764" b="1">
                <a:solidFill>
                  <a:srgbClr val="000000"/>
                </a:solidFill>
                <a:latin typeface="Roboto Bold"/>
                <a:ea typeface="Roboto Bold"/>
                <a:cs typeface="Roboto Bold"/>
                <a:sym typeface="Roboto Bold"/>
              </a:rPr>
              <a:t>Risk of Missed Emergencies: </a:t>
            </a:r>
          </a:p>
          <a:p>
            <a:pPr algn="l">
              <a:lnSpc>
                <a:spcPts val="4972"/>
              </a:lnSpc>
              <a:spcBef>
                <a:spcPct val="0"/>
              </a:spcBef>
            </a:pPr>
            <a:r>
              <a:rPr lang="en-US" sz="3551">
                <a:solidFill>
                  <a:srgbClr val="000000"/>
                </a:solidFill>
                <a:latin typeface="Lexend Deca"/>
                <a:ea typeface="Lexend Deca"/>
                <a:cs typeface="Lexend Deca"/>
                <a:sym typeface="Lexend Deca"/>
              </a:rPr>
              <a:t>Limited ability to respond quickly to health changes or urgent situations.</a:t>
            </a:r>
          </a:p>
        </p:txBody>
      </p:sp>
      <p:sp>
        <p:nvSpPr>
          <p:cNvPr id="22" name="TextBox 22"/>
          <p:cNvSpPr txBox="1"/>
          <p:nvPr/>
        </p:nvSpPr>
        <p:spPr>
          <a:xfrm>
            <a:off x="9668744" y="6248187"/>
            <a:ext cx="7337716" cy="3163096"/>
          </a:xfrm>
          <a:prstGeom prst="rect">
            <a:avLst/>
          </a:prstGeom>
        </p:spPr>
        <p:txBody>
          <a:bodyPr lIns="0" tIns="0" rIns="0" bIns="0" rtlCol="0" anchor="t">
            <a:spAutoFit/>
          </a:bodyPr>
          <a:lstStyle/>
          <a:p>
            <a:pPr algn="l">
              <a:lnSpc>
                <a:spcPts val="5269"/>
              </a:lnSpc>
            </a:pPr>
            <a:r>
              <a:rPr lang="en-US" sz="3764" b="1">
                <a:solidFill>
                  <a:srgbClr val="000000"/>
                </a:solidFill>
                <a:latin typeface="Roboto Bold"/>
                <a:ea typeface="Roboto Bold"/>
                <a:cs typeface="Roboto Bold"/>
                <a:sym typeface="Roboto Bold"/>
              </a:rPr>
              <a:t>Wrong Assessments chances:</a:t>
            </a:r>
          </a:p>
          <a:p>
            <a:pPr algn="l">
              <a:lnSpc>
                <a:spcPts val="4972"/>
              </a:lnSpc>
            </a:pPr>
            <a:r>
              <a:rPr lang="en-US" sz="3551">
                <a:solidFill>
                  <a:srgbClr val="000000"/>
                </a:solidFill>
                <a:latin typeface="Lexend Deca"/>
                <a:ea typeface="Lexend Deca"/>
                <a:cs typeface="Lexend Deca"/>
                <a:sym typeface="Lexend Deca"/>
              </a:rPr>
              <a:t>Human error or oversight in assessing patient health, leading to incorrect interventions.</a:t>
            </a:r>
          </a:p>
          <a:p>
            <a:pPr algn="l">
              <a:lnSpc>
                <a:spcPts val="4972"/>
              </a:lnSpc>
              <a:spcBef>
                <a:spcPct val="0"/>
              </a:spcBef>
            </a:pPr>
            <a:endParaRPr lang="en-US" sz="3551">
              <a:solidFill>
                <a:srgbClr val="000000"/>
              </a:solidFill>
              <a:latin typeface="Lexend Deca"/>
              <a:ea typeface="Lexend Deca"/>
              <a:cs typeface="Lexend Deca"/>
              <a:sym typeface="Lexend Deca"/>
            </a:endParaRPr>
          </a:p>
        </p:txBody>
      </p:sp>
      <p:sp>
        <p:nvSpPr>
          <p:cNvPr id="26" name="Slide Number Placeholder 25">
            <a:extLst>
              <a:ext uri="{FF2B5EF4-FFF2-40B4-BE49-F238E27FC236}">
                <a16:creationId xmlns:a16="http://schemas.microsoft.com/office/drawing/2014/main" id="{96854585-A919-D36B-BCFE-DA1F23F0C381}"/>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751" b="-83751"/>
            </a:stretch>
          </a:blipFill>
        </p:spPr>
        <p:txBody>
          <a:bodyPr/>
          <a:lstStyle/>
          <a:p>
            <a:endParaRPr lang="en-US"/>
          </a:p>
        </p:txBody>
      </p:sp>
      <p:sp>
        <p:nvSpPr>
          <p:cNvPr id="3" name="Freeform 3"/>
          <p:cNvSpPr/>
          <p:nvPr/>
        </p:nvSpPr>
        <p:spPr>
          <a:xfrm>
            <a:off x="13573242" y="1028700"/>
            <a:ext cx="3686058" cy="2336040"/>
          </a:xfrm>
          <a:custGeom>
            <a:avLst/>
            <a:gdLst/>
            <a:ahLst/>
            <a:cxnLst/>
            <a:rect l="l" t="t" r="r" b="b"/>
            <a:pathLst>
              <a:path w="3686058" h="2336040">
                <a:moveTo>
                  <a:pt x="0" y="0"/>
                </a:moveTo>
                <a:lnTo>
                  <a:pt x="3686058" y="0"/>
                </a:lnTo>
                <a:lnTo>
                  <a:pt x="3686058" y="2336040"/>
                </a:lnTo>
                <a:lnTo>
                  <a:pt x="0" y="2336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70553" y="8435111"/>
            <a:ext cx="2206562" cy="4114800"/>
          </a:xfrm>
          <a:custGeom>
            <a:avLst/>
            <a:gdLst/>
            <a:ahLst/>
            <a:cxnLst/>
            <a:rect l="l" t="t" r="r" b="b"/>
            <a:pathLst>
              <a:path w="2206562" h="4114800">
                <a:moveTo>
                  <a:pt x="0" y="0"/>
                </a:moveTo>
                <a:lnTo>
                  <a:pt x="2206562" y="0"/>
                </a:lnTo>
                <a:lnTo>
                  <a:pt x="22065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620695" y="-2666110"/>
            <a:ext cx="2326577" cy="4114800"/>
          </a:xfrm>
          <a:custGeom>
            <a:avLst/>
            <a:gdLst/>
            <a:ahLst/>
            <a:cxnLst/>
            <a:rect l="l" t="t" r="r" b="b"/>
            <a:pathLst>
              <a:path w="2326577" h="4114800">
                <a:moveTo>
                  <a:pt x="0" y="0"/>
                </a:moveTo>
                <a:lnTo>
                  <a:pt x="2326577" y="0"/>
                </a:lnTo>
                <a:lnTo>
                  <a:pt x="23265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20695" y="6168927"/>
            <a:ext cx="7285742" cy="950657"/>
          </a:xfrm>
          <a:prstGeom prst="rect">
            <a:avLst/>
          </a:prstGeom>
        </p:spPr>
        <p:txBody>
          <a:bodyPr lIns="0" tIns="0" rIns="0" bIns="0" rtlCol="0" anchor="t">
            <a:spAutoFit/>
          </a:bodyPr>
          <a:lstStyle/>
          <a:p>
            <a:pPr marL="0" lvl="0" indent="0" algn="l">
              <a:lnSpc>
                <a:spcPts val="7795"/>
              </a:lnSpc>
              <a:spcBef>
                <a:spcPct val="0"/>
              </a:spcBef>
            </a:pPr>
            <a:r>
              <a:rPr lang="en-US" sz="5568">
                <a:solidFill>
                  <a:srgbClr val="FFFFFF"/>
                </a:solidFill>
                <a:latin typeface="Lexend Deca"/>
                <a:ea typeface="Lexend Deca"/>
                <a:cs typeface="Lexend Deca"/>
                <a:sym typeface="Lexend Deca"/>
              </a:rPr>
              <a:t>LITRATURE REVIEW</a:t>
            </a:r>
          </a:p>
        </p:txBody>
      </p:sp>
      <p:sp>
        <p:nvSpPr>
          <p:cNvPr id="7" name="TextBox 7"/>
          <p:cNvSpPr txBox="1"/>
          <p:nvPr/>
        </p:nvSpPr>
        <p:spPr>
          <a:xfrm>
            <a:off x="2587055" y="3031365"/>
            <a:ext cx="2785049" cy="2983260"/>
          </a:xfrm>
          <a:prstGeom prst="rect">
            <a:avLst/>
          </a:prstGeom>
        </p:spPr>
        <p:txBody>
          <a:bodyPr lIns="0" tIns="0" rIns="0" bIns="0" rtlCol="0" anchor="t">
            <a:spAutoFit/>
          </a:bodyPr>
          <a:lstStyle/>
          <a:p>
            <a:pPr algn="ctr">
              <a:lnSpc>
                <a:spcPts val="24464"/>
              </a:lnSpc>
            </a:pPr>
            <a:r>
              <a:rPr lang="en-US" sz="17474" b="1">
                <a:solidFill>
                  <a:srgbClr val="FFFFFF"/>
                </a:solidFill>
                <a:latin typeface="Canva Sans Bold"/>
                <a:ea typeface="Canva Sans Bold"/>
                <a:cs typeface="Canva Sans Bold"/>
                <a:sym typeface="Canva Sans Bold"/>
              </a:rPr>
              <a:t>02</a:t>
            </a:r>
          </a:p>
        </p:txBody>
      </p:sp>
      <p:sp>
        <p:nvSpPr>
          <p:cNvPr id="11" name="Slide Number Placeholder 10">
            <a:extLst>
              <a:ext uri="{FF2B5EF4-FFF2-40B4-BE49-F238E27FC236}">
                <a16:creationId xmlns:a16="http://schemas.microsoft.com/office/drawing/2014/main" id="{6B33AE53-E323-1AC7-DB76-A09BCD2F266B}"/>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843137" y="8778234"/>
            <a:ext cx="5878286" cy="41148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374179" y="-2057400"/>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76400" y="1592108"/>
            <a:ext cx="15468600" cy="3355836"/>
            <a:chOff x="0" y="-46889"/>
            <a:chExt cx="1704493" cy="1757340"/>
          </a:xfrm>
        </p:grpSpPr>
        <p:sp>
          <p:nvSpPr>
            <p:cNvPr id="5" name="Freeform 5"/>
            <p:cNvSpPr/>
            <p:nvPr/>
          </p:nvSpPr>
          <p:spPr>
            <a:xfrm>
              <a:off x="0" y="0"/>
              <a:ext cx="1704493" cy="1681140"/>
            </a:xfrm>
            <a:custGeom>
              <a:avLst/>
              <a:gdLst/>
              <a:ahLst/>
              <a:cxnLst/>
              <a:rect l="l" t="t" r="r" b="b"/>
              <a:pathLst>
                <a:path w="1704493" h="1681140">
                  <a:moveTo>
                    <a:pt x="47513" y="0"/>
                  </a:moveTo>
                  <a:lnTo>
                    <a:pt x="1656979" y="0"/>
                  </a:lnTo>
                  <a:cubicBezTo>
                    <a:pt x="1683220" y="0"/>
                    <a:pt x="1704493" y="21272"/>
                    <a:pt x="1704493" y="47513"/>
                  </a:cubicBezTo>
                  <a:lnTo>
                    <a:pt x="1704493" y="1633627"/>
                  </a:lnTo>
                  <a:cubicBezTo>
                    <a:pt x="1704493" y="1659867"/>
                    <a:pt x="1683220" y="1681140"/>
                    <a:pt x="1656979" y="1681140"/>
                  </a:cubicBezTo>
                  <a:lnTo>
                    <a:pt x="47513" y="1681140"/>
                  </a:lnTo>
                  <a:cubicBezTo>
                    <a:pt x="21272" y="1681140"/>
                    <a:pt x="0" y="1659867"/>
                    <a:pt x="0" y="1633627"/>
                  </a:cubicBezTo>
                  <a:lnTo>
                    <a:pt x="0" y="47513"/>
                  </a:lnTo>
                  <a:cubicBezTo>
                    <a:pt x="0" y="21272"/>
                    <a:pt x="21272" y="0"/>
                    <a:pt x="47513" y="0"/>
                  </a:cubicBezTo>
                  <a:close/>
                </a:path>
              </a:pathLst>
            </a:custGeom>
            <a:solidFill>
              <a:srgbClr val="86B0C8"/>
            </a:solidFill>
          </p:spPr>
          <p:txBody>
            <a:bodyPr/>
            <a:lstStyle/>
            <a:p>
              <a:endParaRPr lang="en-US"/>
            </a:p>
          </p:txBody>
        </p:sp>
        <p:sp>
          <p:nvSpPr>
            <p:cNvPr id="6" name="TextBox 6"/>
            <p:cNvSpPr txBox="1"/>
            <p:nvPr/>
          </p:nvSpPr>
          <p:spPr>
            <a:xfrm>
              <a:off x="0" y="-46889"/>
              <a:ext cx="1704493" cy="1757340"/>
            </a:xfrm>
            <a:prstGeom prst="rect">
              <a:avLst/>
            </a:prstGeom>
          </p:spPr>
          <p:txBody>
            <a:bodyPr lIns="50800" tIns="50800" rIns="50800" bIns="50800" rtlCol="0" anchor="ctr"/>
            <a:lstStyle/>
            <a:p>
              <a:pPr algn="ctr">
                <a:lnSpc>
                  <a:spcPts val="6299"/>
                </a:lnSpc>
              </a:pPr>
              <a:r>
                <a:rPr lang="en-US" sz="3200" b="1" dirty="0">
                  <a:solidFill>
                    <a:srgbClr val="2A3241"/>
                  </a:solidFill>
                  <a:latin typeface="Canva Sans Bold"/>
                  <a:ea typeface="Canva Sans Bold"/>
                  <a:cs typeface="Canva Sans Bold"/>
                  <a:sym typeface="Canva Sans Bold"/>
                </a:rPr>
                <a:t>McMaster's Smart Home for Aging in Place (</a:t>
              </a:r>
              <a:r>
                <a:rPr lang="en-US" sz="3200" b="1" dirty="0" err="1">
                  <a:solidFill>
                    <a:srgbClr val="2A3241"/>
                  </a:solidFill>
                  <a:latin typeface="Canva Sans Bold"/>
                  <a:ea typeface="Canva Sans Bold"/>
                  <a:cs typeface="Canva Sans Bold"/>
                  <a:sym typeface="Canva Sans Bold"/>
                </a:rPr>
                <a:t>Westdale</a:t>
              </a:r>
              <a:r>
                <a:rPr lang="en-US" sz="3200" b="1" dirty="0">
                  <a:solidFill>
                    <a:srgbClr val="2A3241"/>
                  </a:solidFill>
                  <a:latin typeface="Canva Sans Bold"/>
                  <a:ea typeface="Canva Sans Bold"/>
                  <a:cs typeface="Canva Sans Bold"/>
                  <a:sym typeface="Canva Sans Bold"/>
                </a:rPr>
                <a:t> Project)</a:t>
              </a:r>
            </a:p>
            <a:p>
              <a:pPr algn="ctr">
                <a:lnSpc>
                  <a:spcPts val="5039"/>
                </a:lnSpc>
                <a:spcBef>
                  <a:spcPct val="0"/>
                </a:spcBef>
              </a:pPr>
              <a:r>
                <a:rPr lang="en-US" sz="3200" dirty="0">
                  <a:solidFill>
                    <a:srgbClr val="2A3241"/>
                  </a:solidFill>
                  <a:latin typeface="Canva Sans"/>
                  <a:ea typeface="Canva Sans"/>
                  <a:cs typeface="Canva Sans"/>
                  <a:sym typeface="Canva Sans"/>
                </a:rPr>
                <a:t>McMaster's project uses smart technologies to help seniors live independently by monitoring health and environmental factors (e.g., movement, falls, temperature). It allows remote monitoring to reduce reliance on institutional care. [5]</a:t>
              </a:r>
            </a:p>
          </p:txBody>
        </p:sp>
      </p:grpSp>
      <p:sp>
        <p:nvSpPr>
          <p:cNvPr id="8" name="TextBox 18">
            <a:extLst>
              <a:ext uri="{FF2B5EF4-FFF2-40B4-BE49-F238E27FC236}">
                <a16:creationId xmlns:a16="http://schemas.microsoft.com/office/drawing/2014/main" id="{D99716D9-E9CA-7F83-9F61-B455D0B80B26}"/>
              </a:ext>
            </a:extLst>
          </p:cNvPr>
          <p:cNvSpPr txBox="1"/>
          <p:nvPr/>
        </p:nvSpPr>
        <p:spPr>
          <a:xfrm>
            <a:off x="6721423" y="724840"/>
            <a:ext cx="13928842" cy="910955"/>
          </a:xfrm>
          <a:prstGeom prst="rect">
            <a:avLst/>
          </a:prstGeom>
        </p:spPr>
        <p:txBody>
          <a:bodyPr lIns="0" tIns="0" rIns="0" bIns="0" rtlCol="0" anchor="t">
            <a:spAutoFit/>
          </a:bodyPr>
          <a:lstStyle/>
          <a:p>
            <a:pPr algn="l">
              <a:lnSpc>
                <a:spcPts val="7749"/>
              </a:lnSpc>
              <a:spcBef>
                <a:spcPct val="0"/>
              </a:spcBef>
            </a:pPr>
            <a:r>
              <a:rPr lang="en-US" sz="5535" dirty="0">
                <a:solidFill>
                  <a:srgbClr val="3D5A80"/>
                </a:solidFill>
                <a:latin typeface="Lexend Deca"/>
                <a:ea typeface="Lexend Deca"/>
                <a:cs typeface="Lexend Deca"/>
                <a:sym typeface="Lexend Deca"/>
              </a:rPr>
              <a:t>Existing Solutions</a:t>
            </a:r>
          </a:p>
        </p:txBody>
      </p:sp>
      <p:sp>
        <p:nvSpPr>
          <p:cNvPr id="12" name="Slide Number Placeholder 11">
            <a:extLst>
              <a:ext uri="{FF2B5EF4-FFF2-40B4-BE49-F238E27FC236}">
                <a16:creationId xmlns:a16="http://schemas.microsoft.com/office/drawing/2014/main" id="{F7CAA0BF-469F-6564-E567-6AF58161934A}"/>
              </a:ext>
            </a:extLst>
          </p:cNvPr>
          <p:cNvSpPr>
            <a:spLocks noGrp="1"/>
          </p:cNvSpPr>
          <p:nvPr>
            <p:ph type="sldNum" sz="quarter" idx="12"/>
          </p:nvPr>
        </p:nvSpPr>
        <p:spPr/>
        <p:txBody>
          <a:bodyPr/>
          <a:lstStyle/>
          <a:p>
            <a:fld id="{B6F15528-21DE-4FAA-801E-634DDDAF4B2B}" type="slidenum">
              <a:rPr lang="en-US" smtClean="0"/>
              <a:pPr/>
              <a:t>8</a:t>
            </a:fld>
            <a:endParaRPr lang="en-US"/>
          </a:p>
        </p:txBody>
      </p:sp>
      <p:grpSp>
        <p:nvGrpSpPr>
          <p:cNvPr id="9" name="Group 3">
            <a:extLst>
              <a:ext uri="{FF2B5EF4-FFF2-40B4-BE49-F238E27FC236}">
                <a16:creationId xmlns:a16="http://schemas.microsoft.com/office/drawing/2014/main" id="{A7705D29-62C7-270C-B12B-646BFE575169}"/>
              </a:ext>
            </a:extLst>
          </p:cNvPr>
          <p:cNvGrpSpPr/>
          <p:nvPr/>
        </p:nvGrpSpPr>
        <p:grpSpPr>
          <a:xfrm>
            <a:off x="9829800" y="5285303"/>
            <a:ext cx="7884796" cy="4487209"/>
            <a:chOff x="0" y="-76200"/>
            <a:chExt cx="3265803" cy="920797"/>
          </a:xfrm>
        </p:grpSpPr>
        <p:sp>
          <p:nvSpPr>
            <p:cNvPr id="10" name="Freeform 4">
              <a:extLst>
                <a:ext uri="{FF2B5EF4-FFF2-40B4-BE49-F238E27FC236}">
                  <a16:creationId xmlns:a16="http://schemas.microsoft.com/office/drawing/2014/main" id="{AB080150-DAC3-A7D9-4D20-084002121E17}"/>
                </a:ext>
              </a:extLst>
            </p:cNvPr>
            <p:cNvSpPr/>
            <p:nvPr/>
          </p:nvSpPr>
          <p:spPr>
            <a:xfrm>
              <a:off x="0" y="0"/>
              <a:ext cx="3265803" cy="844597"/>
            </a:xfrm>
            <a:custGeom>
              <a:avLst/>
              <a:gdLst/>
              <a:ahLst/>
              <a:cxnLst/>
              <a:rect l="l" t="t" r="r" b="b"/>
              <a:pathLst>
                <a:path w="3265803" h="844597">
                  <a:moveTo>
                    <a:pt x="24798" y="0"/>
                  </a:moveTo>
                  <a:lnTo>
                    <a:pt x="3241004" y="0"/>
                  </a:lnTo>
                  <a:cubicBezTo>
                    <a:pt x="3247581" y="0"/>
                    <a:pt x="3253889" y="2613"/>
                    <a:pt x="3258539" y="7263"/>
                  </a:cubicBezTo>
                  <a:cubicBezTo>
                    <a:pt x="3263190" y="11914"/>
                    <a:pt x="3265803" y="18221"/>
                    <a:pt x="3265803" y="24798"/>
                  </a:cubicBezTo>
                  <a:lnTo>
                    <a:pt x="3265803" y="819798"/>
                  </a:lnTo>
                  <a:cubicBezTo>
                    <a:pt x="3265803" y="826375"/>
                    <a:pt x="3263190" y="832683"/>
                    <a:pt x="3258539" y="837333"/>
                  </a:cubicBezTo>
                  <a:cubicBezTo>
                    <a:pt x="3253889" y="841984"/>
                    <a:pt x="3247581" y="844597"/>
                    <a:pt x="3241004" y="844597"/>
                  </a:cubicBezTo>
                  <a:lnTo>
                    <a:pt x="24798" y="844597"/>
                  </a:lnTo>
                  <a:cubicBezTo>
                    <a:pt x="18221" y="844597"/>
                    <a:pt x="11914" y="841984"/>
                    <a:pt x="7263" y="837333"/>
                  </a:cubicBezTo>
                  <a:cubicBezTo>
                    <a:pt x="2613" y="832683"/>
                    <a:pt x="0" y="826375"/>
                    <a:pt x="0" y="819798"/>
                  </a:cubicBezTo>
                  <a:lnTo>
                    <a:pt x="0" y="24798"/>
                  </a:lnTo>
                  <a:cubicBezTo>
                    <a:pt x="0" y="18221"/>
                    <a:pt x="2613" y="11914"/>
                    <a:pt x="7263" y="7263"/>
                  </a:cubicBezTo>
                  <a:cubicBezTo>
                    <a:pt x="11914" y="2613"/>
                    <a:pt x="18221" y="0"/>
                    <a:pt x="24798" y="0"/>
                  </a:cubicBezTo>
                  <a:close/>
                </a:path>
              </a:pathLst>
            </a:custGeom>
            <a:solidFill>
              <a:srgbClr val="86B0C8"/>
            </a:solidFill>
          </p:spPr>
          <p:txBody>
            <a:bodyPr/>
            <a:lstStyle/>
            <a:p>
              <a:endParaRPr lang="en-US"/>
            </a:p>
          </p:txBody>
        </p:sp>
        <p:sp>
          <p:nvSpPr>
            <p:cNvPr id="11" name="TextBox 5">
              <a:extLst>
                <a:ext uri="{FF2B5EF4-FFF2-40B4-BE49-F238E27FC236}">
                  <a16:creationId xmlns:a16="http://schemas.microsoft.com/office/drawing/2014/main" id="{95F1C5F1-E930-ABCD-BBBB-6BF5A8B5BA8D}"/>
                </a:ext>
              </a:extLst>
            </p:cNvPr>
            <p:cNvSpPr txBox="1"/>
            <p:nvPr/>
          </p:nvSpPr>
          <p:spPr>
            <a:xfrm>
              <a:off x="0" y="-76200"/>
              <a:ext cx="3265803" cy="920797"/>
            </a:xfrm>
            <a:prstGeom prst="rect">
              <a:avLst/>
            </a:prstGeom>
          </p:spPr>
          <p:txBody>
            <a:bodyPr lIns="50800" tIns="50800" rIns="50800" bIns="50800" rtlCol="0" anchor="ctr"/>
            <a:lstStyle/>
            <a:p>
              <a:pPr algn="ctr">
                <a:lnSpc>
                  <a:spcPts val="5879"/>
                </a:lnSpc>
              </a:pPr>
              <a:r>
                <a:rPr lang="en-US" sz="3600" b="1" dirty="0" err="1">
                  <a:solidFill>
                    <a:srgbClr val="2A3241"/>
                  </a:solidFill>
                  <a:latin typeface="Canva Sans Bold"/>
                  <a:ea typeface="Canva Sans Bold"/>
                  <a:cs typeface="Canva Sans Bold"/>
                  <a:sym typeface="Canva Sans Bold"/>
                </a:rPr>
                <a:t>LifeFone</a:t>
              </a:r>
              <a:r>
                <a:rPr lang="en-US" sz="3600" b="1" dirty="0">
                  <a:solidFill>
                    <a:srgbClr val="2A3241"/>
                  </a:solidFill>
                  <a:latin typeface="Canva Sans Bold"/>
                  <a:ea typeface="Canva Sans Bold"/>
                  <a:cs typeface="Canva Sans Bold"/>
                  <a:sym typeface="Canva Sans Bold"/>
                </a:rPr>
                <a:t>:</a:t>
              </a:r>
            </a:p>
            <a:p>
              <a:pPr algn="ctr">
                <a:lnSpc>
                  <a:spcPts val="5879"/>
                </a:lnSpc>
              </a:pPr>
              <a:r>
                <a:rPr lang="en-GB" sz="3600" dirty="0"/>
                <a:t>A wearable emergency response system that connects elderly users to monitoring </a:t>
              </a:r>
              <a:r>
                <a:rPr lang="en-GB" sz="3600" dirty="0" err="1"/>
                <a:t>centers</a:t>
              </a:r>
              <a:r>
                <a:rPr lang="en-GB" sz="3600" dirty="0"/>
                <a:t> with a button press for falls or medical emergencies [6].</a:t>
              </a:r>
              <a:endParaRPr lang="en-US" sz="3600" b="1" dirty="0">
                <a:solidFill>
                  <a:srgbClr val="2A3241"/>
                </a:solidFill>
                <a:latin typeface="Canva Sans Bold"/>
                <a:ea typeface="Canva Sans Bold"/>
                <a:cs typeface="Canva Sans Bold"/>
                <a:sym typeface="Canva Sans Bold"/>
              </a:endParaRPr>
            </a:p>
          </p:txBody>
        </p:sp>
      </p:grpSp>
      <p:grpSp>
        <p:nvGrpSpPr>
          <p:cNvPr id="13" name="Group 6">
            <a:extLst>
              <a:ext uri="{FF2B5EF4-FFF2-40B4-BE49-F238E27FC236}">
                <a16:creationId xmlns:a16="http://schemas.microsoft.com/office/drawing/2014/main" id="{405B11DB-30C1-76EA-B00F-DF2EEEE655E4}"/>
              </a:ext>
            </a:extLst>
          </p:cNvPr>
          <p:cNvGrpSpPr/>
          <p:nvPr/>
        </p:nvGrpSpPr>
        <p:grpSpPr>
          <a:xfrm>
            <a:off x="1640204" y="5339055"/>
            <a:ext cx="7732396" cy="4423728"/>
            <a:chOff x="0" y="-57859"/>
            <a:chExt cx="3265803" cy="902456"/>
          </a:xfrm>
        </p:grpSpPr>
        <p:sp>
          <p:nvSpPr>
            <p:cNvPr id="14" name="Freeform 7">
              <a:extLst>
                <a:ext uri="{FF2B5EF4-FFF2-40B4-BE49-F238E27FC236}">
                  <a16:creationId xmlns:a16="http://schemas.microsoft.com/office/drawing/2014/main" id="{014E6C57-AB8C-346E-1B6F-52866372D07C}"/>
                </a:ext>
              </a:extLst>
            </p:cNvPr>
            <p:cNvSpPr/>
            <p:nvPr/>
          </p:nvSpPr>
          <p:spPr>
            <a:xfrm>
              <a:off x="0" y="0"/>
              <a:ext cx="3265803" cy="844597"/>
            </a:xfrm>
            <a:custGeom>
              <a:avLst/>
              <a:gdLst/>
              <a:ahLst/>
              <a:cxnLst/>
              <a:rect l="l" t="t" r="r" b="b"/>
              <a:pathLst>
                <a:path w="3265803" h="844597">
                  <a:moveTo>
                    <a:pt x="24798" y="0"/>
                  </a:moveTo>
                  <a:lnTo>
                    <a:pt x="3241004" y="0"/>
                  </a:lnTo>
                  <a:cubicBezTo>
                    <a:pt x="3247581" y="0"/>
                    <a:pt x="3253889" y="2613"/>
                    <a:pt x="3258539" y="7263"/>
                  </a:cubicBezTo>
                  <a:cubicBezTo>
                    <a:pt x="3263190" y="11914"/>
                    <a:pt x="3265803" y="18221"/>
                    <a:pt x="3265803" y="24798"/>
                  </a:cubicBezTo>
                  <a:lnTo>
                    <a:pt x="3265803" y="819798"/>
                  </a:lnTo>
                  <a:cubicBezTo>
                    <a:pt x="3265803" y="826375"/>
                    <a:pt x="3263190" y="832683"/>
                    <a:pt x="3258539" y="837333"/>
                  </a:cubicBezTo>
                  <a:cubicBezTo>
                    <a:pt x="3253889" y="841984"/>
                    <a:pt x="3247581" y="844597"/>
                    <a:pt x="3241004" y="844597"/>
                  </a:cubicBezTo>
                  <a:lnTo>
                    <a:pt x="24798" y="844597"/>
                  </a:lnTo>
                  <a:cubicBezTo>
                    <a:pt x="18221" y="844597"/>
                    <a:pt x="11914" y="841984"/>
                    <a:pt x="7263" y="837333"/>
                  </a:cubicBezTo>
                  <a:cubicBezTo>
                    <a:pt x="2613" y="832683"/>
                    <a:pt x="0" y="826375"/>
                    <a:pt x="0" y="819798"/>
                  </a:cubicBezTo>
                  <a:lnTo>
                    <a:pt x="0" y="24798"/>
                  </a:lnTo>
                  <a:cubicBezTo>
                    <a:pt x="0" y="18221"/>
                    <a:pt x="2613" y="11914"/>
                    <a:pt x="7263" y="7263"/>
                  </a:cubicBezTo>
                  <a:cubicBezTo>
                    <a:pt x="11914" y="2613"/>
                    <a:pt x="18221" y="0"/>
                    <a:pt x="24798" y="0"/>
                  </a:cubicBezTo>
                  <a:close/>
                </a:path>
              </a:pathLst>
            </a:custGeom>
            <a:solidFill>
              <a:srgbClr val="86B0C8"/>
            </a:solidFill>
          </p:spPr>
          <p:txBody>
            <a:bodyPr/>
            <a:lstStyle/>
            <a:p>
              <a:endParaRPr lang="en-US"/>
            </a:p>
          </p:txBody>
        </p:sp>
        <p:sp>
          <p:nvSpPr>
            <p:cNvPr id="15" name="TextBox 8">
              <a:extLst>
                <a:ext uri="{FF2B5EF4-FFF2-40B4-BE49-F238E27FC236}">
                  <a16:creationId xmlns:a16="http://schemas.microsoft.com/office/drawing/2014/main" id="{0AFCB92B-2FDA-42CD-C447-B8DF0BDD7B39}"/>
                </a:ext>
              </a:extLst>
            </p:cNvPr>
            <p:cNvSpPr txBox="1"/>
            <p:nvPr/>
          </p:nvSpPr>
          <p:spPr>
            <a:xfrm>
              <a:off x="15288" y="-57859"/>
              <a:ext cx="3250515" cy="902456"/>
            </a:xfrm>
            <a:prstGeom prst="rect">
              <a:avLst/>
            </a:prstGeom>
          </p:spPr>
          <p:txBody>
            <a:bodyPr lIns="50800" tIns="50800" rIns="50800" bIns="50800" rtlCol="0" anchor="ctr"/>
            <a:lstStyle/>
            <a:p>
              <a:pPr algn="ctr">
                <a:lnSpc>
                  <a:spcPts val="5879"/>
                </a:lnSpc>
              </a:pPr>
              <a:r>
                <a:rPr lang="en-US" sz="3600" b="1" dirty="0">
                  <a:solidFill>
                    <a:srgbClr val="2A3241"/>
                  </a:solidFill>
                  <a:latin typeface="Canva Sans Bold"/>
                  <a:ea typeface="Canva Sans Bold"/>
                  <a:cs typeface="Canva Sans Bold"/>
                  <a:sym typeface="Canva Sans Bold"/>
                </a:rPr>
                <a:t>Philips Lifeline:</a:t>
              </a:r>
            </a:p>
            <a:p>
              <a:pPr algn="ctr">
                <a:lnSpc>
                  <a:spcPts val="5879"/>
                </a:lnSpc>
              </a:pPr>
              <a:r>
                <a:rPr lang="en-GB" sz="3600" dirty="0"/>
                <a:t>A medical alert system with wearable devices offering fall detection, GPS tracking, and quick emergency assistance [7].</a:t>
              </a:r>
              <a:endParaRPr lang="en-US" sz="3600" b="1" dirty="0">
                <a:solidFill>
                  <a:srgbClr val="2A3241"/>
                </a:solidFill>
                <a:latin typeface="Canva Sans Bold"/>
                <a:ea typeface="Canva Sans Bold"/>
                <a:cs typeface="Canva Sans Bold"/>
                <a:sym typeface="Canva Sans 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8C1D9"/>
        </a:solidFill>
        <a:effectLst/>
      </p:bgPr>
    </p:bg>
    <p:spTree>
      <p:nvGrpSpPr>
        <p:cNvPr id="1" name=""/>
        <p:cNvGrpSpPr/>
        <p:nvPr/>
      </p:nvGrpSpPr>
      <p:grpSpPr>
        <a:xfrm>
          <a:off x="0" y="0"/>
          <a:ext cx="0" cy="0"/>
          <a:chOff x="0" y="0"/>
          <a:chExt cx="0" cy="0"/>
        </a:xfrm>
      </p:grpSpPr>
      <p:sp>
        <p:nvSpPr>
          <p:cNvPr id="2" name="Freeform 2"/>
          <p:cNvSpPr/>
          <p:nvPr/>
        </p:nvSpPr>
        <p:spPr>
          <a:xfrm>
            <a:off x="2374179" y="-2057400"/>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685800" y="1931844"/>
            <a:ext cx="8068659" cy="3649484"/>
            <a:chOff x="0" y="-9917"/>
            <a:chExt cx="1677541" cy="1521859"/>
          </a:xfrm>
        </p:grpSpPr>
        <p:sp>
          <p:nvSpPr>
            <p:cNvPr id="4" name="Freeform 4"/>
            <p:cNvSpPr/>
            <p:nvPr/>
          </p:nvSpPr>
          <p:spPr>
            <a:xfrm>
              <a:off x="0" y="0"/>
              <a:ext cx="1677541" cy="1511942"/>
            </a:xfrm>
            <a:custGeom>
              <a:avLst/>
              <a:gdLst/>
              <a:ahLst/>
              <a:cxnLst/>
              <a:rect l="l" t="t" r="r" b="b"/>
              <a:pathLst>
                <a:path w="1677541" h="1511942">
                  <a:moveTo>
                    <a:pt x="48277" y="0"/>
                  </a:moveTo>
                  <a:lnTo>
                    <a:pt x="1629264" y="0"/>
                  </a:lnTo>
                  <a:cubicBezTo>
                    <a:pt x="1655927" y="0"/>
                    <a:pt x="1677541" y="21614"/>
                    <a:pt x="1677541" y="48277"/>
                  </a:cubicBezTo>
                  <a:lnTo>
                    <a:pt x="1677541" y="1463666"/>
                  </a:lnTo>
                  <a:cubicBezTo>
                    <a:pt x="1677541" y="1476469"/>
                    <a:pt x="1672455" y="1488749"/>
                    <a:pt x="1663401" y="1497802"/>
                  </a:cubicBezTo>
                  <a:cubicBezTo>
                    <a:pt x="1654347" y="1506856"/>
                    <a:pt x="1642068" y="1511942"/>
                    <a:pt x="1629264" y="1511942"/>
                  </a:cubicBezTo>
                  <a:lnTo>
                    <a:pt x="48277" y="1511942"/>
                  </a:lnTo>
                  <a:cubicBezTo>
                    <a:pt x="21614" y="1511942"/>
                    <a:pt x="0" y="1490328"/>
                    <a:pt x="0" y="1463666"/>
                  </a:cubicBezTo>
                  <a:lnTo>
                    <a:pt x="0" y="48277"/>
                  </a:lnTo>
                  <a:cubicBezTo>
                    <a:pt x="0" y="21614"/>
                    <a:pt x="21614" y="0"/>
                    <a:pt x="48277" y="0"/>
                  </a:cubicBezTo>
                  <a:close/>
                </a:path>
              </a:pathLst>
            </a:custGeom>
            <a:solidFill>
              <a:srgbClr val="86B0C8"/>
            </a:solidFill>
          </p:spPr>
          <p:txBody>
            <a:bodyPr/>
            <a:lstStyle/>
            <a:p>
              <a:endParaRPr lang="en-US"/>
            </a:p>
          </p:txBody>
        </p:sp>
        <p:sp>
          <p:nvSpPr>
            <p:cNvPr id="5" name="TextBox 5"/>
            <p:cNvSpPr txBox="1"/>
            <p:nvPr/>
          </p:nvSpPr>
          <p:spPr>
            <a:xfrm>
              <a:off x="29735" y="-9917"/>
              <a:ext cx="1594707" cy="1507140"/>
            </a:xfrm>
            <a:prstGeom prst="rect">
              <a:avLst/>
            </a:prstGeom>
          </p:spPr>
          <p:txBody>
            <a:bodyPr lIns="50800" tIns="50800" rIns="50800" bIns="50800" rtlCol="0" anchor="ctr"/>
            <a:lstStyle/>
            <a:p>
              <a:pPr algn="ctr">
                <a:lnSpc>
                  <a:spcPts val="6299"/>
                </a:lnSpc>
              </a:pPr>
              <a:r>
                <a:rPr lang="en-US" sz="4400" b="1" dirty="0" err="1">
                  <a:solidFill>
                    <a:srgbClr val="2A3241"/>
                  </a:solidFill>
                  <a:latin typeface="Canva Sans Bold"/>
                  <a:ea typeface="Canva Sans Bold"/>
                  <a:cs typeface="Canva Sans Bold"/>
                  <a:sym typeface="Canva Sans Bold"/>
                </a:rPr>
                <a:t>AccuHealth</a:t>
              </a:r>
              <a:r>
                <a:rPr lang="en-US" sz="4400" b="1" dirty="0">
                  <a:solidFill>
                    <a:srgbClr val="2A3241"/>
                  </a:solidFill>
                  <a:latin typeface="Canva Sans Bold"/>
                  <a:ea typeface="Canva Sans Bold"/>
                  <a:cs typeface="Canva Sans Bold"/>
                  <a:sym typeface="Canva Sans Bold"/>
                </a:rPr>
                <a:t>:</a:t>
              </a:r>
            </a:p>
            <a:p>
              <a:pPr algn="ctr">
                <a:lnSpc>
                  <a:spcPts val="5599"/>
                </a:lnSpc>
                <a:spcBef>
                  <a:spcPct val="0"/>
                </a:spcBef>
              </a:pPr>
              <a:r>
                <a:rPr lang="en-GB" sz="3600" dirty="0"/>
                <a:t>A remote patient monitoring system for clinics, tracking vitals like blood pressure and pulse in real time, with automated alerts for abnormal readings </a:t>
              </a:r>
              <a:r>
                <a:rPr lang="en-US" sz="3600" dirty="0">
                  <a:solidFill>
                    <a:srgbClr val="2A3241"/>
                  </a:solidFill>
                  <a:latin typeface="Canva Sans"/>
                  <a:ea typeface="Canva Sans"/>
                  <a:cs typeface="Canva Sans"/>
                  <a:sym typeface="Canva Sans"/>
                </a:rPr>
                <a:t>[8].</a:t>
              </a:r>
            </a:p>
          </p:txBody>
        </p:sp>
      </p:grpSp>
      <p:sp>
        <p:nvSpPr>
          <p:cNvPr id="7" name="TextBox 18">
            <a:extLst>
              <a:ext uri="{FF2B5EF4-FFF2-40B4-BE49-F238E27FC236}">
                <a16:creationId xmlns:a16="http://schemas.microsoft.com/office/drawing/2014/main" id="{E93D4FEA-4265-A834-BBC0-0E3CE7971ADB}"/>
              </a:ext>
            </a:extLst>
          </p:cNvPr>
          <p:cNvSpPr txBox="1"/>
          <p:nvPr/>
        </p:nvSpPr>
        <p:spPr>
          <a:xfrm>
            <a:off x="4953000" y="688498"/>
            <a:ext cx="13928842" cy="910955"/>
          </a:xfrm>
          <a:prstGeom prst="rect">
            <a:avLst/>
          </a:prstGeom>
        </p:spPr>
        <p:txBody>
          <a:bodyPr lIns="0" tIns="0" rIns="0" bIns="0" rtlCol="0" anchor="t">
            <a:spAutoFit/>
          </a:bodyPr>
          <a:lstStyle/>
          <a:p>
            <a:pPr algn="l">
              <a:lnSpc>
                <a:spcPts val="7749"/>
              </a:lnSpc>
              <a:spcBef>
                <a:spcPct val="0"/>
              </a:spcBef>
            </a:pPr>
            <a:r>
              <a:rPr lang="en-US" sz="5535" dirty="0">
                <a:solidFill>
                  <a:srgbClr val="3D5A80"/>
                </a:solidFill>
                <a:latin typeface="Lexend Deca"/>
                <a:ea typeface="Lexend Deca"/>
                <a:cs typeface="Lexend Deca"/>
                <a:sym typeface="Lexend Deca"/>
              </a:rPr>
              <a:t>Existing Solutions – Contd.</a:t>
            </a:r>
          </a:p>
        </p:txBody>
      </p:sp>
      <p:sp>
        <p:nvSpPr>
          <p:cNvPr id="11" name="Slide Number Placeholder 10">
            <a:extLst>
              <a:ext uri="{FF2B5EF4-FFF2-40B4-BE49-F238E27FC236}">
                <a16:creationId xmlns:a16="http://schemas.microsoft.com/office/drawing/2014/main" id="{14C49DF6-2650-E5B3-1950-40EBBA63A9C2}"/>
              </a:ext>
            </a:extLst>
          </p:cNvPr>
          <p:cNvSpPr>
            <a:spLocks noGrp="1"/>
          </p:cNvSpPr>
          <p:nvPr>
            <p:ph type="sldNum" sz="quarter" idx="12"/>
          </p:nvPr>
        </p:nvSpPr>
        <p:spPr/>
        <p:txBody>
          <a:bodyPr/>
          <a:lstStyle/>
          <a:p>
            <a:fld id="{B6F15528-21DE-4FAA-801E-634DDDAF4B2B}" type="slidenum">
              <a:rPr lang="en-US" smtClean="0"/>
              <a:pPr/>
              <a:t>9</a:t>
            </a:fld>
            <a:endParaRPr lang="en-US"/>
          </a:p>
        </p:txBody>
      </p:sp>
      <p:grpSp>
        <p:nvGrpSpPr>
          <p:cNvPr id="9" name="Group 3">
            <a:extLst>
              <a:ext uri="{FF2B5EF4-FFF2-40B4-BE49-F238E27FC236}">
                <a16:creationId xmlns:a16="http://schemas.microsoft.com/office/drawing/2014/main" id="{4721706F-59BC-F1B1-E5A2-5ABE83092C41}"/>
              </a:ext>
            </a:extLst>
          </p:cNvPr>
          <p:cNvGrpSpPr/>
          <p:nvPr/>
        </p:nvGrpSpPr>
        <p:grpSpPr>
          <a:xfrm>
            <a:off x="9127671" y="1955625"/>
            <a:ext cx="8566514" cy="3609438"/>
            <a:chOff x="0" y="0"/>
            <a:chExt cx="1845809" cy="1599969"/>
          </a:xfrm>
        </p:grpSpPr>
        <p:sp>
          <p:nvSpPr>
            <p:cNvPr id="10" name="Freeform 4">
              <a:extLst>
                <a:ext uri="{FF2B5EF4-FFF2-40B4-BE49-F238E27FC236}">
                  <a16:creationId xmlns:a16="http://schemas.microsoft.com/office/drawing/2014/main" id="{4DDF6BEA-CD4A-9F1C-2F5E-C9D1D0B2D724}"/>
                </a:ext>
              </a:extLst>
            </p:cNvPr>
            <p:cNvSpPr/>
            <p:nvPr/>
          </p:nvSpPr>
          <p:spPr>
            <a:xfrm>
              <a:off x="0" y="0"/>
              <a:ext cx="1845809" cy="1599969"/>
            </a:xfrm>
            <a:custGeom>
              <a:avLst/>
              <a:gdLst/>
              <a:ahLst/>
              <a:cxnLst/>
              <a:rect l="l" t="t" r="r" b="b"/>
              <a:pathLst>
                <a:path w="1845809" h="1599969">
                  <a:moveTo>
                    <a:pt x="43876" y="0"/>
                  </a:moveTo>
                  <a:lnTo>
                    <a:pt x="1801933" y="0"/>
                  </a:lnTo>
                  <a:cubicBezTo>
                    <a:pt x="1826165" y="0"/>
                    <a:pt x="1845809" y="19644"/>
                    <a:pt x="1845809" y="43876"/>
                  </a:cubicBezTo>
                  <a:lnTo>
                    <a:pt x="1845809" y="1556093"/>
                  </a:lnTo>
                  <a:cubicBezTo>
                    <a:pt x="1845809" y="1580325"/>
                    <a:pt x="1826165" y="1599969"/>
                    <a:pt x="1801933" y="1599969"/>
                  </a:cubicBezTo>
                  <a:lnTo>
                    <a:pt x="43876" y="1599969"/>
                  </a:lnTo>
                  <a:cubicBezTo>
                    <a:pt x="32239" y="1599969"/>
                    <a:pt x="21079" y="1595346"/>
                    <a:pt x="12851" y="1587118"/>
                  </a:cubicBezTo>
                  <a:cubicBezTo>
                    <a:pt x="4623" y="1578890"/>
                    <a:pt x="0" y="1567730"/>
                    <a:pt x="0" y="1556093"/>
                  </a:cubicBezTo>
                  <a:lnTo>
                    <a:pt x="0" y="43876"/>
                  </a:lnTo>
                  <a:cubicBezTo>
                    <a:pt x="0" y="32239"/>
                    <a:pt x="4623" y="21079"/>
                    <a:pt x="12851" y="12851"/>
                  </a:cubicBezTo>
                  <a:cubicBezTo>
                    <a:pt x="21079" y="4623"/>
                    <a:pt x="32239" y="0"/>
                    <a:pt x="43876" y="0"/>
                  </a:cubicBezTo>
                  <a:close/>
                </a:path>
              </a:pathLst>
            </a:custGeom>
            <a:solidFill>
              <a:srgbClr val="86B0C8"/>
            </a:solidFill>
          </p:spPr>
          <p:txBody>
            <a:bodyPr/>
            <a:lstStyle/>
            <a:p>
              <a:endParaRPr lang="en-US" dirty="0"/>
            </a:p>
          </p:txBody>
        </p:sp>
        <p:sp>
          <p:nvSpPr>
            <p:cNvPr id="12" name="TextBox 5">
              <a:extLst>
                <a:ext uri="{FF2B5EF4-FFF2-40B4-BE49-F238E27FC236}">
                  <a16:creationId xmlns:a16="http://schemas.microsoft.com/office/drawing/2014/main" id="{74EFEA1D-2091-D74A-2F8D-2855AB8E8880}"/>
                </a:ext>
              </a:extLst>
            </p:cNvPr>
            <p:cNvSpPr txBox="1"/>
            <p:nvPr/>
          </p:nvSpPr>
          <p:spPr>
            <a:xfrm>
              <a:off x="0" y="-76200"/>
              <a:ext cx="1845809" cy="1676169"/>
            </a:xfrm>
            <a:prstGeom prst="rect">
              <a:avLst/>
            </a:prstGeom>
          </p:spPr>
          <p:txBody>
            <a:bodyPr lIns="50800" tIns="50800" rIns="50800" bIns="50800" rtlCol="0" anchor="ctr"/>
            <a:lstStyle/>
            <a:p>
              <a:pPr algn="ctr">
                <a:lnSpc>
                  <a:spcPts val="6299"/>
                </a:lnSpc>
              </a:pPr>
              <a:r>
                <a:rPr lang="en-US" sz="4499" b="1" dirty="0" err="1">
                  <a:solidFill>
                    <a:srgbClr val="2A3241"/>
                  </a:solidFill>
                  <a:latin typeface="Canva Sans Bold"/>
                  <a:ea typeface="Canva Sans Bold"/>
                  <a:cs typeface="Canva Sans Bold"/>
                  <a:sym typeface="Canva Sans Bold"/>
                </a:rPr>
                <a:t>Envoyat</a:t>
              </a:r>
              <a:r>
                <a:rPr lang="en-US" sz="4499" b="1" dirty="0">
                  <a:solidFill>
                    <a:srgbClr val="2A3241"/>
                  </a:solidFill>
                  <a:latin typeface="Canva Sans Bold"/>
                  <a:ea typeface="Canva Sans Bold"/>
                  <a:cs typeface="Canva Sans Bold"/>
                  <a:sym typeface="Canva Sans Bold"/>
                </a:rPr>
                <a:t> Home:</a:t>
              </a:r>
            </a:p>
            <a:p>
              <a:pPr algn="ctr">
                <a:lnSpc>
                  <a:spcPts val="5599"/>
                </a:lnSpc>
                <a:spcBef>
                  <a:spcPct val="0"/>
                </a:spcBef>
              </a:pPr>
              <a:r>
                <a:rPr lang="en-GB" sz="4000" dirty="0"/>
                <a:t>A home monitoring system with video, motion detectors, and emergency alerts to notify caregivers of falls or medical issues </a:t>
              </a:r>
              <a:r>
                <a:rPr lang="en-US" sz="3999" dirty="0">
                  <a:solidFill>
                    <a:srgbClr val="2A3241"/>
                  </a:solidFill>
                  <a:latin typeface="Canva Sans"/>
                  <a:ea typeface="Canva Sans"/>
                  <a:cs typeface="Canva Sans"/>
                  <a:sym typeface="Canva Sans"/>
                </a:rPr>
                <a:t>[9].</a:t>
              </a:r>
            </a:p>
          </p:txBody>
        </p:sp>
      </p:grpSp>
      <p:grpSp>
        <p:nvGrpSpPr>
          <p:cNvPr id="13" name="Group 3">
            <a:extLst>
              <a:ext uri="{FF2B5EF4-FFF2-40B4-BE49-F238E27FC236}">
                <a16:creationId xmlns:a16="http://schemas.microsoft.com/office/drawing/2014/main" id="{B810C533-A436-382D-EEC1-F315BDA433D2}"/>
              </a:ext>
            </a:extLst>
          </p:cNvPr>
          <p:cNvGrpSpPr/>
          <p:nvPr/>
        </p:nvGrpSpPr>
        <p:grpSpPr>
          <a:xfrm>
            <a:off x="601799" y="6134100"/>
            <a:ext cx="8220610" cy="3879594"/>
            <a:chOff x="0" y="0"/>
            <a:chExt cx="1677356" cy="1631937"/>
          </a:xfrm>
        </p:grpSpPr>
        <p:sp>
          <p:nvSpPr>
            <p:cNvPr id="14" name="Freeform 4">
              <a:extLst>
                <a:ext uri="{FF2B5EF4-FFF2-40B4-BE49-F238E27FC236}">
                  <a16:creationId xmlns:a16="http://schemas.microsoft.com/office/drawing/2014/main" id="{9B57C554-B673-2339-68FA-0A9EE321F1ED}"/>
                </a:ext>
              </a:extLst>
            </p:cNvPr>
            <p:cNvSpPr/>
            <p:nvPr/>
          </p:nvSpPr>
          <p:spPr>
            <a:xfrm>
              <a:off x="0" y="0"/>
              <a:ext cx="1677356" cy="1631937"/>
            </a:xfrm>
            <a:custGeom>
              <a:avLst/>
              <a:gdLst/>
              <a:ahLst/>
              <a:cxnLst/>
              <a:rect l="l" t="t" r="r" b="b"/>
              <a:pathLst>
                <a:path w="1677356" h="1631937">
                  <a:moveTo>
                    <a:pt x="48282" y="0"/>
                  </a:moveTo>
                  <a:lnTo>
                    <a:pt x="1629074" y="0"/>
                  </a:lnTo>
                  <a:cubicBezTo>
                    <a:pt x="1641879" y="0"/>
                    <a:pt x="1654160" y="5087"/>
                    <a:pt x="1663215" y="14141"/>
                  </a:cubicBezTo>
                  <a:cubicBezTo>
                    <a:pt x="1672269" y="23196"/>
                    <a:pt x="1677356" y="35477"/>
                    <a:pt x="1677356" y="48282"/>
                  </a:cubicBezTo>
                  <a:lnTo>
                    <a:pt x="1677356" y="1583655"/>
                  </a:lnTo>
                  <a:cubicBezTo>
                    <a:pt x="1677356" y="1596460"/>
                    <a:pt x="1672269" y="1608741"/>
                    <a:pt x="1663215" y="1617796"/>
                  </a:cubicBezTo>
                  <a:cubicBezTo>
                    <a:pt x="1654160" y="1626850"/>
                    <a:pt x="1641879" y="1631937"/>
                    <a:pt x="1629074" y="1631937"/>
                  </a:cubicBezTo>
                  <a:lnTo>
                    <a:pt x="48282" y="1631937"/>
                  </a:lnTo>
                  <a:cubicBezTo>
                    <a:pt x="35477" y="1631937"/>
                    <a:pt x="23196" y="1626850"/>
                    <a:pt x="14141" y="1617796"/>
                  </a:cubicBezTo>
                  <a:cubicBezTo>
                    <a:pt x="5087" y="1608741"/>
                    <a:pt x="0" y="1596460"/>
                    <a:pt x="0" y="1583655"/>
                  </a:cubicBezTo>
                  <a:lnTo>
                    <a:pt x="0" y="48282"/>
                  </a:lnTo>
                  <a:cubicBezTo>
                    <a:pt x="0" y="35477"/>
                    <a:pt x="5087" y="23196"/>
                    <a:pt x="14141" y="14141"/>
                  </a:cubicBezTo>
                  <a:cubicBezTo>
                    <a:pt x="23196" y="5087"/>
                    <a:pt x="35477" y="0"/>
                    <a:pt x="48282" y="0"/>
                  </a:cubicBezTo>
                  <a:close/>
                </a:path>
              </a:pathLst>
            </a:custGeom>
            <a:solidFill>
              <a:srgbClr val="86B0C8"/>
            </a:solidFill>
          </p:spPr>
          <p:txBody>
            <a:bodyPr/>
            <a:lstStyle/>
            <a:p>
              <a:endParaRPr lang="en-US"/>
            </a:p>
          </p:txBody>
        </p:sp>
        <p:sp>
          <p:nvSpPr>
            <p:cNvPr id="15" name="TextBox 5">
              <a:extLst>
                <a:ext uri="{FF2B5EF4-FFF2-40B4-BE49-F238E27FC236}">
                  <a16:creationId xmlns:a16="http://schemas.microsoft.com/office/drawing/2014/main" id="{06060B0E-5016-84B7-32F8-143D9F87340F}"/>
                </a:ext>
              </a:extLst>
            </p:cNvPr>
            <p:cNvSpPr txBox="1"/>
            <p:nvPr/>
          </p:nvSpPr>
          <p:spPr>
            <a:xfrm>
              <a:off x="0" y="-76200"/>
              <a:ext cx="1677356" cy="1708137"/>
            </a:xfrm>
            <a:prstGeom prst="rect">
              <a:avLst/>
            </a:prstGeom>
          </p:spPr>
          <p:txBody>
            <a:bodyPr lIns="50800" tIns="50800" rIns="50800" bIns="50800" rtlCol="0" anchor="ctr"/>
            <a:lstStyle/>
            <a:p>
              <a:pPr algn="ctr">
                <a:lnSpc>
                  <a:spcPts val="5879"/>
                </a:lnSpc>
              </a:pPr>
              <a:r>
                <a:rPr lang="en-US" sz="4000" b="1" dirty="0">
                  <a:solidFill>
                    <a:srgbClr val="2A3241"/>
                  </a:solidFill>
                  <a:latin typeface="Canva Sans Bold"/>
                  <a:ea typeface="Canva Sans Bold"/>
                  <a:cs typeface="Canva Sans Bold"/>
                  <a:sym typeface="Canva Sans Bold"/>
                </a:rPr>
                <a:t>IoT-Based Health Monitoring System :</a:t>
              </a:r>
            </a:p>
            <a:p>
              <a:pPr algn="ctr">
                <a:lnSpc>
                  <a:spcPts val="4899"/>
                </a:lnSpc>
                <a:spcBef>
                  <a:spcPct val="0"/>
                </a:spcBef>
              </a:pPr>
              <a:r>
                <a:rPr lang="en-GB" sz="3200" dirty="0"/>
                <a:t>Uses IoT and wearables to track vitals (heart rate, BP) in real time, ensuring continuous monitoring and timely alerts for elderly care </a:t>
              </a:r>
              <a:r>
                <a:rPr lang="en-US" sz="3200" dirty="0">
                  <a:solidFill>
                    <a:srgbClr val="2A3241"/>
                  </a:solidFill>
                  <a:latin typeface="Canva Sans"/>
                  <a:ea typeface="Canva Sans"/>
                  <a:cs typeface="Canva Sans"/>
                  <a:sym typeface="Canva Sans"/>
                </a:rPr>
                <a:t>[10].</a:t>
              </a:r>
            </a:p>
          </p:txBody>
        </p:sp>
      </p:grpSp>
      <p:grpSp>
        <p:nvGrpSpPr>
          <p:cNvPr id="16" name="Group 6">
            <a:extLst>
              <a:ext uri="{FF2B5EF4-FFF2-40B4-BE49-F238E27FC236}">
                <a16:creationId xmlns:a16="http://schemas.microsoft.com/office/drawing/2014/main" id="{21C29D7D-582C-D6B6-F3C3-8FA0316A4CE6}"/>
              </a:ext>
            </a:extLst>
          </p:cNvPr>
          <p:cNvGrpSpPr/>
          <p:nvPr/>
        </p:nvGrpSpPr>
        <p:grpSpPr>
          <a:xfrm>
            <a:off x="9677399" y="6134099"/>
            <a:ext cx="8008801" cy="3870069"/>
            <a:chOff x="0" y="0"/>
            <a:chExt cx="1664551" cy="1631937"/>
          </a:xfrm>
        </p:grpSpPr>
        <p:sp>
          <p:nvSpPr>
            <p:cNvPr id="17" name="Freeform 7">
              <a:extLst>
                <a:ext uri="{FF2B5EF4-FFF2-40B4-BE49-F238E27FC236}">
                  <a16:creationId xmlns:a16="http://schemas.microsoft.com/office/drawing/2014/main" id="{72DA143F-D574-CFE0-AB74-E919D684DE6C}"/>
                </a:ext>
              </a:extLst>
            </p:cNvPr>
            <p:cNvSpPr/>
            <p:nvPr/>
          </p:nvSpPr>
          <p:spPr>
            <a:xfrm>
              <a:off x="0" y="0"/>
              <a:ext cx="1664551" cy="1631937"/>
            </a:xfrm>
            <a:custGeom>
              <a:avLst/>
              <a:gdLst/>
              <a:ahLst/>
              <a:cxnLst/>
              <a:rect l="l" t="t" r="r" b="b"/>
              <a:pathLst>
                <a:path w="1664551" h="1631937">
                  <a:moveTo>
                    <a:pt x="48654" y="0"/>
                  </a:moveTo>
                  <a:lnTo>
                    <a:pt x="1615898" y="0"/>
                  </a:lnTo>
                  <a:cubicBezTo>
                    <a:pt x="1642768" y="0"/>
                    <a:pt x="1664551" y="21783"/>
                    <a:pt x="1664551" y="48654"/>
                  </a:cubicBezTo>
                  <a:lnTo>
                    <a:pt x="1664551" y="1583283"/>
                  </a:lnTo>
                  <a:cubicBezTo>
                    <a:pt x="1664551" y="1610154"/>
                    <a:pt x="1642768" y="1631937"/>
                    <a:pt x="1615898" y="1631937"/>
                  </a:cubicBezTo>
                  <a:lnTo>
                    <a:pt x="48654" y="1631937"/>
                  </a:lnTo>
                  <a:cubicBezTo>
                    <a:pt x="21783" y="1631937"/>
                    <a:pt x="0" y="1610154"/>
                    <a:pt x="0" y="1583283"/>
                  </a:cubicBezTo>
                  <a:lnTo>
                    <a:pt x="0" y="48654"/>
                  </a:lnTo>
                  <a:cubicBezTo>
                    <a:pt x="0" y="21783"/>
                    <a:pt x="21783" y="0"/>
                    <a:pt x="48654" y="0"/>
                  </a:cubicBezTo>
                  <a:close/>
                </a:path>
              </a:pathLst>
            </a:custGeom>
            <a:solidFill>
              <a:srgbClr val="86B0C8"/>
            </a:solidFill>
          </p:spPr>
          <p:txBody>
            <a:bodyPr/>
            <a:lstStyle/>
            <a:p>
              <a:endParaRPr lang="en-US"/>
            </a:p>
          </p:txBody>
        </p:sp>
        <p:sp>
          <p:nvSpPr>
            <p:cNvPr id="18" name="TextBox 8">
              <a:extLst>
                <a:ext uri="{FF2B5EF4-FFF2-40B4-BE49-F238E27FC236}">
                  <a16:creationId xmlns:a16="http://schemas.microsoft.com/office/drawing/2014/main" id="{695E0AF2-0F2F-D122-DEFF-0A2CD1FD825B}"/>
                </a:ext>
              </a:extLst>
            </p:cNvPr>
            <p:cNvSpPr txBox="1"/>
            <p:nvPr/>
          </p:nvSpPr>
          <p:spPr>
            <a:xfrm>
              <a:off x="0" y="-76200"/>
              <a:ext cx="1664551" cy="1708137"/>
            </a:xfrm>
            <a:prstGeom prst="rect">
              <a:avLst/>
            </a:prstGeom>
          </p:spPr>
          <p:txBody>
            <a:bodyPr lIns="50800" tIns="50800" rIns="50800" bIns="50800" rtlCol="0" anchor="ctr"/>
            <a:lstStyle/>
            <a:p>
              <a:pPr algn="ctr">
                <a:lnSpc>
                  <a:spcPts val="5879"/>
                </a:lnSpc>
              </a:pPr>
              <a:r>
                <a:rPr lang="en-US" sz="4000" b="1" dirty="0">
                  <a:solidFill>
                    <a:srgbClr val="2A3241"/>
                  </a:solidFill>
                  <a:latin typeface="Canva Sans Bold"/>
                  <a:ea typeface="Canva Sans Bold"/>
                  <a:cs typeface="Canva Sans Bold"/>
                  <a:sym typeface="Canva Sans Bold"/>
                </a:rPr>
                <a:t>Machine Learning-Assisted Elderly Monitoring System :</a:t>
              </a:r>
            </a:p>
            <a:p>
              <a:pPr algn="ctr">
                <a:lnSpc>
                  <a:spcPts val="4899"/>
                </a:lnSpc>
                <a:spcBef>
                  <a:spcPct val="0"/>
                </a:spcBef>
              </a:pPr>
              <a:r>
                <a:rPr lang="en-GB" sz="3200" dirty="0"/>
                <a:t>Applies machine learning and sensors to monitor activities, detect anomalies (e.g., falls, inactivity), and enable early health risk detection </a:t>
              </a:r>
              <a:r>
                <a:rPr lang="en-US" sz="3200" dirty="0">
                  <a:solidFill>
                    <a:srgbClr val="2A3241"/>
                  </a:solidFill>
                  <a:latin typeface="Canva Sans"/>
                  <a:ea typeface="Canva Sans"/>
                  <a:cs typeface="Canva Sans"/>
                  <a:sym typeface="Canva Sans"/>
                </a:rPr>
                <a:t>[11].</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1551</TotalTime>
  <Words>2244</Words>
  <Application>Microsoft Office PowerPoint</Application>
  <PresentationFormat>Custom</PresentationFormat>
  <Paragraphs>388</Paragraphs>
  <Slides>37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Times New Roman</vt:lpstr>
      <vt:lpstr>Lexend Deca</vt:lpstr>
      <vt:lpstr>Arial</vt:lpstr>
      <vt:lpstr>Roboto</vt:lpstr>
      <vt:lpstr>Roboto Bold</vt:lpstr>
      <vt:lpstr>Berlin Sans FB Demi</vt:lpstr>
      <vt:lpstr>Wingdings</vt:lpstr>
      <vt:lpstr>Calibri</vt:lpstr>
      <vt:lpstr>League Spartan</vt:lpstr>
      <vt:lpstr>Canva Sans</vt:lpstr>
      <vt:lpstr>Aptos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Healthcare Presentation</dc:title>
  <cp:lastModifiedBy>FA21-BCS-099 (KHUNSHA TAHIR)</cp:lastModifiedBy>
  <cp:revision>32</cp:revision>
  <dcterms:created xsi:type="dcterms:W3CDTF">2006-08-16T00:00:00Z</dcterms:created>
  <dcterms:modified xsi:type="dcterms:W3CDTF">2025-07-13T23:32:39Z</dcterms:modified>
  <dc:identifier>DAGZX7sdpAo</dc:identifier>
</cp:coreProperties>
</file>